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30" r:id="rId2"/>
    <p:sldId id="627" r:id="rId3"/>
    <p:sldId id="628" r:id="rId4"/>
    <p:sldId id="629" r:id="rId5"/>
    <p:sldId id="631" r:id="rId6"/>
    <p:sldId id="632" r:id="rId7"/>
    <p:sldId id="633" r:id="rId8"/>
    <p:sldId id="634" r:id="rId9"/>
    <p:sldId id="635" r:id="rId10"/>
    <p:sldId id="636" r:id="rId11"/>
    <p:sldId id="637" r:id="rId12"/>
    <p:sldId id="638" r:id="rId13"/>
    <p:sldId id="639" r:id="rId14"/>
    <p:sldId id="640" r:id="rId15"/>
    <p:sldId id="641" r:id="rId16"/>
    <p:sldId id="642" r:id="rId17"/>
    <p:sldId id="643" r:id="rId18"/>
    <p:sldId id="644" r:id="rId19"/>
    <p:sldId id="645" r:id="rId20"/>
    <p:sldId id="646" r:id="rId21"/>
    <p:sldId id="647" r:id="rId22"/>
    <p:sldId id="567" r:id="rId23"/>
    <p:sldId id="626" r:id="rId24"/>
    <p:sldId id="573" r:id="rId25"/>
    <p:sldId id="490" r:id="rId26"/>
    <p:sldId id="492" r:id="rId27"/>
    <p:sldId id="514" r:id="rId28"/>
    <p:sldId id="568" r:id="rId29"/>
    <p:sldId id="586" r:id="rId30"/>
    <p:sldId id="582" r:id="rId31"/>
    <p:sldId id="578" r:id="rId32"/>
    <p:sldId id="587" r:id="rId33"/>
    <p:sldId id="574" r:id="rId34"/>
    <p:sldId id="588" r:id="rId35"/>
    <p:sldId id="579" r:id="rId36"/>
    <p:sldId id="589" r:id="rId37"/>
    <p:sldId id="575" r:id="rId38"/>
    <p:sldId id="590" r:id="rId39"/>
    <p:sldId id="583" r:id="rId40"/>
    <p:sldId id="576" r:id="rId41"/>
    <p:sldId id="584" r:id="rId42"/>
    <p:sldId id="591" r:id="rId43"/>
    <p:sldId id="592" r:id="rId44"/>
    <p:sldId id="593" r:id="rId45"/>
    <p:sldId id="594" r:id="rId46"/>
    <p:sldId id="585" r:id="rId47"/>
    <p:sldId id="577" r:id="rId48"/>
    <p:sldId id="648" r:id="rId49"/>
    <p:sldId id="649" r:id="rId50"/>
    <p:sldId id="650" r:id="rId51"/>
    <p:sldId id="661" r:id="rId52"/>
    <p:sldId id="660" r:id="rId53"/>
    <p:sldId id="659" r:id="rId54"/>
    <p:sldId id="658" r:id="rId55"/>
    <p:sldId id="657" r:id="rId56"/>
    <p:sldId id="656" r:id="rId57"/>
    <p:sldId id="655" r:id="rId58"/>
    <p:sldId id="654" r:id="rId59"/>
    <p:sldId id="653" r:id="rId60"/>
    <p:sldId id="652" r:id="rId61"/>
    <p:sldId id="651" r:id="rId62"/>
    <p:sldId id="596" r:id="rId63"/>
    <p:sldId id="595" r:id="rId64"/>
    <p:sldId id="610" r:id="rId65"/>
    <p:sldId id="609" r:id="rId66"/>
    <p:sldId id="608" r:id="rId67"/>
    <p:sldId id="607" r:id="rId68"/>
    <p:sldId id="606" r:id="rId69"/>
    <p:sldId id="605" r:id="rId70"/>
    <p:sldId id="604" r:id="rId71"/>
    <p:sldId id="603" r:id="rId72"/>
    <p:sldId id="602" r:id="rId73"/>
    <p:sldId id="601" r:id="rId74"/>
    <p:sldId id="600" r:id="rId75"/>
    <p:sldId id="599" r:id="rId76"/>
    <p:sldId id="598" r:id="rId77"/>
    <p:sldId id="597" r:id="rId78"/>
    <p:sldId id="611" r:id="rId79"/>
    <p:sldId id="625" r:id="rId80"/>
    <p:sldId id="624" r:id="rId81"/>
    <p:sldId id="623" r:id="rId82"/>
    <p:sldId id="622" r:id="rId83"/>
    <p:sldId id="621" r:id="rId84"/>
    <p:sldId id="620" r:id="rId85"/>
    <p:sldId id="619" r:id="rId86"/>
    <p:sldId id="618" r:id="rId87"/>
    <p:sldId id="617" r:id="rId88"/>
    <p:sldId id="616" r:id="rId89"/>
    <p:sldId id="615" r:id="rId90"/>
    <p:sldId id="614" r:id="rId91"/>
    <p:sldId id="613" r:id="rId92"/>
    <p:sldId id="612" r:id="rId93"/>
    <p:sldId id="516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0099"/>
    <a:srgbClr val="FF0000"/>
    <a:srgbClr val="CC0000"/>
    <a:srgbClr val="E2F999"/>
    <a:srgbClr val="FFFF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5" autoAdjust="0"/>
    <p:restoredTop sz="94654" autoAdjust="0"/>
  </p:normalViewPr>
  <p:slideViewPr>
    <p:cSldViewPr>
      <p:cViewPr>
        <p:scale>
          <a:sx n="59" d="100"/>
          <a:sy n="59" d="100"/>
        </p:scale>
        <p:origin x="-798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gray">
          <a:xfrm>
            <a:off x="7391400" y="6096000"/>
            <a:ext cx="1384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cs typeface="+mn-cs"/>
              </a:rPr>
              <a:t>LOGO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gray">
          <a:xfrm>
            <a:off x="5257800" y="6229350"/>
            <a:ext cx="2209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>
                <a:cs typeface="+mn-cs"/>
              </a:rPr>
              <a:t>www.themegallery.com </a:t>
            </a:r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gray">
          <a:xfrm>
            <a:off x="444500" y="6375400"/>
            <a:ext cx="5257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066800" y="4648200"/>
            <a:ext cx="7543800" cy="8382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429000" y="4267200"/>
            <a:ext cx="5181600" cy="457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400"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00"/>
            <a:ext cx="13716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1828800" y="64770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2F7E-91A8-4FD7-BC11-4D6F63754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6E3F8-55B1-4F6D-9358-1AE58A656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66700"/>
            <a:ext cx="2057400" cy="6134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6700"/>
            <a:ext cx="6019800" cy="6134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46C6A-430D-4E50-BC75-B4A49D8A4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7277100" cy="45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7E70-0F91-4C49-A71E-0600B6ECC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7277100" cy="45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219200"/>
            <a:ext cx="8153400" cy="5181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0068-1CC5-4760-A5A0-0FC6E2883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66700"/>
            <a:ext cx="8229600" cy="6134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1BD29-18A8-4F7B-BC6C-7C8D87B5F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ECE71-7B26-4EDA-BBE4-258650BF0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8695E-26B3-412B-979E-0F6FF1F8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37A9-CCA3-434A-ADC3-3FC5D0737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85ED-1918-4BA2-ADBA-D3E1B034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CC7B6-A57F-4359-9B8F-57FF266D1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EE080-594A-4D55-A105-9A965CE9E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85DCD-FD5E-4954-9B7D-89880CE7F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63DD7-0798-4A8B-A99C-D47E908F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 shadeToTitle="1">
        <a:gradFill flip="none" rotWithShape="1">
          <a:gsLst>
            <a:gs pos="0">
              <a:schemeClr val="bg1">
                <a:lumMod val="60000"/>
                <a:lumOff val="40000"/>
              </a:schemeClr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66700"/>
            <a:ext cx="727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9400" y="6515100"/>
            <a:ext cx="1219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83300" y="6397625"/>
            <a:ext cx="179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98600" y="65151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C1E73389-770D-4E84-B924-CD8181029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black">
          <a:xfrm>
            <a:off x="7381875" y="6324600"/>
            <a:ext cx="1384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200" b="1" i="1">
                <a:cs typeface="+mn-cs"/>
              </a:rPr>
              <a:t>LOGO</a:t>
            </a:r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>
            <a:off x="304800" y="6553200"/>
            <a:ext cx="5715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40;&#1051;&#1051;&#1067;\2020%20&#1075;&#1086;&#1076;\&#1042;.&#1054;.&#1042;\&#1055;&#1086;%20&#1089;&#1090;&#1088;&#1072;&#1085;&#1080;&#1094;&#1072;&#1084;%20&#1042;&#1054;&#1042;\&#1042;&#1086;&#1077;&#1085;&#1085;&#1099;&#1081;%20&#1093;&#1086;&#1088;%20&#1080;%20&#1086;&#1088;&#1082;&#1077;&#1089;&#1090;&#1088;%20-%20&#1055;&#1077;&#1089;&#1085;&#1103;%20&#1079;&#1072;&#1097;&#1080;&#1090;&#1085;&#1080;&#1082;&#1086;&#1074;%20&#1052;&#1086;&#1089;&#1082;&#1074;&#1099;%201%20(mp3ostrov.com)%20-%20trimmed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40;&#1051;&#1051;&#1067;\2020%20&#1075;&#1086;&#1076;\&#1042;.&#1054;.&#1042;\&#1055;&#1086;%20&#1089;&#1090;&#1088;&#1072;&#1085;&#1080;&#1094;&#1072;&#1084;%20&#1042;&#1054;&#1042;\&#1042;&#1086;&#1077;&#1085;&#1085;&#1099;&#1081;%20&#1093;&#1086;&#1088;%20&#1080;%20&#1086;&#1088;&#1082;&#1077;&#1089;&#1090;&#1088;%20-%20&#1055;&#1077;&#1089;&#1085;&#1103;%20&#1079;&#1072;&#1097;&#1080;&#1090;&#1085;&#1080;&#1082;&#1086;&#1074;%20&#1052;&#1086;&#1089;&#1082;&#1074;&#1099;%202%20(mp3ostrov.com)%20-%20trimmed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40;&#1051;&#1051;&#1067;\2020%20&#1075;&#1086;&#1076;\&#1042;.&#1054;.&#1042;\&#1055;&#1086;%20&#1089;&#1090;&#1088;&#1072;&#1085;&#1080;&#1094;&#1072;&#1084;%20&#1042;&#1054;&#1042;\&#1042;&#1086;&#1077;&#1085;&#1085;&#1099;&#1081;%20&#1093;&#1086;&#1088;%20&#1080;%20&#1086;&#1088;&#1082;&#1077;&#1089;&#1090;&#1088;%20-%20&#1055;&#1077;&#1089;&#1085;&#1103;%20&#1079;&#1072;&#1097;&#1080;&#1090;&#1085;&#1080;&#1082;&#1086;&#1074;%20&#1052;&#1086;&#1089;&#1082;&#1074;&#1099;%202%20(mp3ostrov.com)%20-%20trimmed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40;&#1051;&#1051;&#1067;\2020%20&#1075;&#1086;&#1076;\&#1042;.&#1054;.&#1042;\&#1055;&#1086;%20&#1089;&#1090;&#1088;&#1072;&#1085;&#1080;&#1094;&#1072;&#1084;%20&#1042;&#1054;&#1042;\&#1042;&#1086;&#1077;&#1085;&#1085;&#1099;&#1081;%20&#1093;&#1086;&#1088;%20&#1080;%20&#1086;&#1088;&#1082;&#1077;&#1089;&#1090;&#1088;%20-%20&#1055;&#1077;&#1089;&#1085;&#1103;%20&#1079;&#1072;&#1097;&#1080;&#1090;&#1085;&#1080;&#1082;&#1086;&#1074;%20&#1052;&#1086;&#1089;&#1082;&#1074;&#1099;%202%20(mp3ostrov.com)%20-%20trimmed.mp3" TargetMode="Externa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93.xml"/><Relationship Id="rId13" Type="http://schemas.openxmlformats.org/officeDocument/2006/relationships/slide" Target="slide46.xml"/><Relationship Id="rId18" Type="http://schemas.openxmlformats.org/officeDocument/2006/relationships/slide" Target="slide37.xml"/><Relationship Id="rId3" Type="http://schemas.openxmlformats.org/officeDocument/2006/relationships/slide" Target="slide33.xml"/><Relationship Id="rId7" Type="http://schemas.openxmlformats.org/officeDocument/2006/relationships/slide" Target="slide29.xml"/><Relationship Id="rId12" Type="http://schemas.openxmlformats.org/officeDocument/2006/relationships/slide" Target="slide41.xml"/><Relationship Id="rId17" Type="http://schemas.openxmlformats.org/officeDocument/2006/relationships/slide" Target="slide30.xml"/><Relationship Id="rId2" Type="http://schemas.openxmlformats.org/officeDocument/2006/relationships/slide" Target="slide26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7.xml"/><Relationship Id="rId11" Type="http://schemas.openxmlformats.org/officeDocument/2006/relationships/slide" Target="slide27.xml"/><Relationship Id="rId5" Type="http://schemas.openxmlformats.org/officeDocument/2006/relationships/slide" Target="slide35.xml"/><Relationship Id="rId15" Type="http://schemas.openxmlformats.org/officeDocument/2006/relationships/slide" Target="slide45.xml"/><Relationship Id="rId10" Type="http://schemas.openxmlformats.org/officeDocument/2006/relationships/slide" Target="slide48.xml"/><Relationship Id="rId19" Type="http://schemas.openxmlformats.org/officeDocument/2006/relationships/slide" Target="slide70.xml"/><Relationship Id="rId4" Type="http://schemas.openxmlformats.org/officeDocument/2006/relationships/slide" Target="slide38.xml"/><Relationship Id="rId9" Type="http://schemas.openxmlformats.org/officeDocument/2006/relationships/slide" Target="slide31.xml"/><Relationship Id="rId14" Type="http://schemas.openxmlformats.org/officeDocument/2006/relationships/slide" Target="slide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3.xml"/><Relationship Id="rId13" Type="http://schemas.openxmlformats.org/officeDocument/2006/relationships/slide" Target="slide46.xml"/><Relationship Id="rId18" Type="http://schemas.openxmlformats.org/officeDocument/2006/relationships/slide" Target="slide37.xml"/><Relationship Id="rId3" Type="http://schemas.openxmlformats.org/officeDocument/2006/relationships/slide" Target="slide33.xml"/><Relationship Id="rId7" Type="http://schemas.openxmlformats.org/officeDocument/2006/relationships/slide" Target="slide29.xml"/><Relationship Id="rId12" Type="http://schemas.openxmlformats.org/officeDocument/2006/relationships/slide" Target="slide41.xml"/><Relationship Id="rId17" Type="http://schemas.openxmlformats.org/officeDocument/2006/relationships/slide" Target="slide30.xml"/><Relationship Id="rId2" Type="http://schemas.openxmlformats.org/officeDocument/2006/relationships/slide" Target="slide26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7.xml"/><Relationship Id="rId11" Type="http://schemas.openxmlformats.org/officeDocument/2006/relationships/slide" Target="slide27.xml"/><Relationship Id="rId5" Type="http://schemas.openxmlformats.org/officeDocument/2006/relationships/slide" Target="slide35.xml"/><Relationship Id="rId15" Type="http://schemas.openxmlformats.org/officeDocument/2006/relationships/slide" Target="slide45.xml"/><Relationship Id="rId10" Type="http://schemas.openxmlformats.org/officeDocument/2006/relationships/slide" Target="slide48.xml"/><Relationship Id="rId19" Type="http://schemas.openxmlformats.org/officeDocument/2006/relationships/slide" Target="slide70.xml"/><Relationship Id="rId4" Type="http://schemas.openxmlformats.org/officeDocument/2006/relationships/slide" Target="slide38.xml"/><Relationship Id="rId9" Type="http://schemas.openxmlformats.org/officeDocument/2006/relationships/slide" Target="slide31.xml"/><Relationship Id="rId14" Type="http://schemas.openxmlformats.org/officeDocument/2006/relationships/slide" Target="slide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041;&#1040;&#1051;&#1051;&#1067;\2020%20&#1075;&#1086;&#1076;\&#1042;.&#1054;.&#1042;\&#1055;&#1086;%20&#1089;&#1090;&#1088;&#1072;&#1085;&#1080;&#1094;&#1072;&#1084;%20&#1042;&#1054;&#1042;\3275808.wm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1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0.xml"/><Relationship Id="rId2" Type="http://schemas.openxmlformats.org/officeDocument/2006/relationships/slide" Target="slide5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4.xml"/><Relationship Id="rId11" Type="http://schemas.openxmlformats.org/officeDocument/2006/relationships/slide" Target="slide58.xml"/><Relationship Id="rId5" Type="http://schemas.openxmlformats.org/officeDocument/2006/relationships/slide" Target="slide53.xml"/><Relationship Id="rId10" Type="http://schemas.openxmlformats.org/officeDocument/2006/relationships/slide" Target="slide59.xml"/><Relationship Id="rId4" Type="http://schemas.openxmlformats.org/officeDocument/2006/relationships/slide" Target="slide56.xml"/><Relationship Id="rId9" Type="http://schemas.openxmlformats.org/officeDocument/2006/relationships/slide" Target="slide55.xml"/><Relationship Id="rId14" Type="http://schemas.openxmlformats.org/officeDocument/2006/relationships/slide" Target="slide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26%20&#1042;&#1086;&#1077;&#1085;&#1085;&#1099;&#1077;%20&#1087;&#1077;&#1089;&#1085;&#1080;%20-%20&#1046;&#1091;&#1088;&#1072;&#1074;&#1083;&#1080;%20(&#1084;&#1080;&#1085;&#1091;&#1089;).mp3" TargetMode="Externa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03%20&#1042;&#1086;&#1077;&#1085;&#1085;&#1099;&#1077;%20%20&#1087;&#1077;&#1089;&#1085;&#1080;%20%20-%20%20&#1042;%20&#1079;&#1077;&#1084;&#1083;&#1103;&#1085;&#1082;&#1077;%20(&#1084;&#1080;&#1085;&#1091;&#1089;%201%20).mp3" TargetMode="Externa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07%20&#1042;&#1086;&#1077;&#1085;&#1085;&#1099;&#1077;%20&#1087;&#1077;&#1089;&#1085;&#1080;%20%20%20-%20&#1040;&#1093;%20&#1087;&#1091;&#1090;&#1100;%20&#1076;&#1086;&#1088;&#1086;&#1078;&#1082;&#1072;%20&#1092;&#1088;&#1086;&#1085;&#1090;&#1086;&#1074;&#1072;&#1103;%20(&#1084;&#1080;&#1085;&#1091;&#1089;).mp3" TargetMode="Externa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10%20&#1042;&#1086;&#1077;&#1085;&#1085;&#1099;&#1077;%20&#1087;&#1077;&#1089;&#1085;&#1080;%20-%20&#1044;&#1077;&#1085;&#1100;%20&#1055;&#1086;&#1073;&#1077;&#1076;&#1099;%20-%20&#1052;&#1080;&#1085;&#1091;&#1089;&#1086;&#1074;&#1082;&#1072;%20&#8470;1.mp3" TargetMode="Externa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15%20&#1042;&#1086;&#1077;&#1085;&#1085;&#1099;&#1077;%20&#1087;&#1077;&#1089;&#1085;&#1080;%20%20-%20&#1050;&#1072;&#1090;&#1102;&#1096;&#1072;%20(&#1084;&#1080;&#1085;&#1091;&#1089;).mp3" TargetMode="Externa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16%20&#1042;&#1086;&#1077;&#1085;&#1085;&#1099;&#1077;%20&#1087;&#1077;&#1089;&#1085;&#1080;%20-%20%20&#1054;&#1075;&#1086;&#1085;&#1077;&#1082;_(&#1084;&#1080;&#1085;&#1091;&#1089;).mp3" TargetMode="Externa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18%20&#1042;&#1086;&#1077;&#1085;&#1085;&#1099;&#1077;%20&#1087;&#1077;&#1089;&#1085;&#1080;%20%20-%20&#1057;&#1074;&#1103;&#1097;&#1077;&#1085;&#1085;&#1072;&#1103;%20&#1074;&#1086;&#1081;&#1085;&#1072;%20(&#1084;&#1080;&#1085;&#1091;&#1089;).mp3" TargetMode="Externa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21%20&#1042;&#1086;&#1077;&#1085;&#1085;&#1099;&#1077;%20&#1087;&#1077;&#1089;&#1085;&#1080;%20%20-%20&#1058;&#1088;&#1080;%20&#1090;&#1072;&#1085;&#1082;&#1080;&#1089;&#1090;&#1072;%20(&#1084;&#1080;&#1085;&#1091;&#1089;).mp3" TargetMode="Externa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43%20&#1040;&#1075;&#1091;&#1079;&#1072;&#1088;&#1086;&#1074;&#1072;%20&#1046;&#1072;&#1085;&#1085;&#1072;%20-%20&#1057;&#1080;&#1085;&#1080;&#1081;%20&#1087;&#1083;&#1072;&#1090;&#1086;&#1095;&#1077;&#1082;%20(&#1084;&#1080;&#1085;&#1091;&#1089;)%20-%20trimmed.mp3" TargetMode="Externa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&#1053;&#1080;&#1082;&#1080;&#1090;&#1072;%20&#1041;&#1086;&#1075;&#1086;&#1089;&#1083;&#1086;&#1074;&#1089;&#1082;&#1080;&#1081;%20T&#1105;&#1084;&#1085;&#1072;&#1103;%20&#1085;&#1086;&#1095;&#1100;%20(&#1084;&#1080;&#1085;&#1091;&#1089;).mp3" TargetMode="Externa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40;&#1051;&#1051;&#1067;\2020%20&#1075;&#1086;&#1076;\&#1042;.&#1054;.&#1042;\&#1055;&#1086;%20&#1089;&#1090;&#1088;&#1072;&#1085;&#1080;&#1094;&#1072;&#1084;%20&#1042;&#1054;&#1042;\22%20&#1080;&#1102;&#1085;&#1103;(1).mp3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&#1050;&#1072;&#1079;&#1072;&#1082;&#1080;%20&#1042;%20&#1041;&#1077;&#1088;&#1083;&#1080;&#1085;&#1077;.mp3" TargetMode="Externa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&#1055;&#1086;%20&#1089;&#1090;&#1088;&#1072;&#1085;&#1080;&#1094;&#1072;&#1084;%20&#1042;&#1054;&#1042;\&#1054;&#1090;&#1087;&#1077;&#1090;&#1099;&#1077;%20&#1084;&#1086;&#1096;&#1077;&#1085;&#1085;&#1080;&#1082;&#1080;%20&#1041;&#1088;&#1103;&#1085;&#1089;&#1082;&#1072;&#1103;%20&#1091;&#1083;&#1080;&#1094;&#1072;%20(&#1084;&#1080;&#1085;&#1091;&#1089;).mp3" TargetMode="Externa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&#1042;&#1054;&#1042;\&#1064;&#1090;&#1091;&#1088;&#1084;-&#1080;&#1075;&#1088;&#1072;%20&#1053;&#1072;%20&#1041;&#1077;&#1088;&#1083;&#1080;&#1085;\&#1076;&#1077;&#1085;&#1100;%20&#1087;&#1086;&#1073;&#1077;&#1076;&#1099;.mp3" TargetMode="Externa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0000"/>
                <a:lumOff val="40000"/>
              </a:schemeClr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73025"/>
            <a:ext cx="7215187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714375" y="117475"/>
            <a:ext cx="81438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FFFF00"/>
                </a:solidFill>
                <a:latin typeface="Georgia" pitchFamily="18" charset="0"/>
              </a:rPr>
              <a:t>Игра - викторина</a:t>
            </a:r>
          </a:p>
          <a:p>
            <a:pPr algn="ctr"/>
            <a:r>
              <a:rPr lang="ru-RU" sz="7200" b="1">
                <a:solidFill>
                  <a:srgbClr val="FFFF00"/>
                </a:solidFill>
                <a:latin typeface="Georgia" pitchFamily="18" charset="0"/>
              </a:rPr>
              <a:t>"По страницам </a:t>
            </a:r>
          </a:p>
          <a:p>
            <a:pPr algn="ctr"/>
            <a:r>
              <a:rPr lang="ru-RU" sz="7200" b="1">
                <a:solidFill>
                  <a:srgbClr val="FFFF00"/>
                </a:solidFill>
                <a:latin typeface="Georgia" pitchFamily="18" charset="0"/>
              </a:rPr>
              <a:t>Великой </a:t>
            </a:r>
          </a:p>
          <a:p>
            <a:pPr algn="ctr"/>
            <a:r>
              <a:rPr lang="ru-RU" sz="7200" b="1">
                <a:solidFill>
                  <a:srgbClr val="FFFF00"/>
                </a:solidFill>
                <a:latin typeface="Georgia" pitchFamily="18" charset="0"/>
              </a:rPr>
              <a:t>Отечественной </a:t>
            </a:r>
          </a:p>
          <a:p>
            <a:pPr algn="ctr"/>
            <a:r>
              <a:rPr lang="ru-RU" sz="7200" b="1">
                <a:solidFill>
                  <a:srgbClr val="FFFF00"/>
                </a:solidFill>
                <a:latin typeface="Georgia" pitchFamily="18" charset="0"/>
              </a:rPr>
              <a:t>войны</a:t>
            </a:r>
            <a:r>
              <a:rPr lang="ru-RU" sz="7200" b="1"/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 l="2223" t="5258" r="2223" b="290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4500563" y="3357563"/>
            <a:ext cx="46434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Группа </a:t>
            </a:r>
          </a:p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армии </a:t>
            </a:r>
          </a:p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«Центр"</a:t>
            </a:r>
          </a:p>
        </p:txBody>
      </p: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2286000" y="2000250"/>
            <a:ext cx="4500563" cy="2295525"/>
            <a:chOff x="2285984" y="2000240"/>
            <a:chExt cx="4500594" cy="2295540"/>
          </a:xfrm>
        </p:grpSpPr>
        <p:cxnSp>
          <p:nvCxnSpPr>
            <p:cNvPr id="5" name="Прямая со стрелкой 4"/>
            <p:cNvCxnSpPr/>
            <p:nvPr/>
          </p:nvCxnSpPr>
          <p:spPr>
            <a:xfrm flipV="1">
              <a:off x="2285984" y="2000240"/>
              <a:ext cx="4500594" cy="22860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 flipV="1">
              <a:off x="2285984" y="2571744"/>
              <a:ext cx="3714776" cy="17240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V="1">
              <a:off x="2285984" y="3286123"/>
              <a:ext cx="2857520" cy="100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 rot="20172261">
            <a:off x="5375275" y="2511425"/>
            <a:ext cx="820738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Смоленск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 l="2223" t="5258" r="2223" b="290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4500563" y="0"/>
            <a:ext cx="46434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Группа </a:t>
            </a:r>
          </a:p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армии </a:t>
            </a:r>
          </a:p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«Юг"</a:t>
            </a:r>
          </a:p>
        </p:txBody>
      </p:sp>
      <p:sp>
        <p:nvSpPr>
          <p:cNvPr id="4" name="Прямоугольник 3"/>
          <p:cNvSpPr/>
          <p:nvPr/>
        </p:nvSpPr>
        <p:spPr>
          <a:xfrm rot="17746588">
            <a:off x="8281988" y="5399087"/>
            <a:ext cx="7620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Кавказ</a:t>
            </a:r>
          </a:p>
        </p:txBody>
      </p: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2286000" y="4286250"/>
            <a:ext cx="6205538" cy="1571625"/>
            <a:chOff x="2285984" y="4500570"/>
            <a:chExt cx="6205582" cy="1571636"/>
          </a:xfrm>
        </p:grpSpPr>
        <p:cxnSp>
          <p:nvCxnSpPr>
            <p:cNvPr id="6" name="Прямая со стрелкой 5"/>
            <p:cNvCxnSpPr/>
            <p:nvPr/>
          </p:nvCxnSpPr>
          <p:spPr>
            <a:xfrm>
              <a:off x="2285984" y="4500570"/>
              <a:ext cx="3786215" cy="714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2285984" y="4500570"/>
              <a:ext cx="6205582" cy="10620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2285984" y="4500570"/>
              <a:ext cx="5143536" cy="15716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5572125" y="4286250"/>
            <a:ext cx="3214688" cy="1857375"/>
            <a:chOff x="5572132" y="4286256"/>
            <a:chExt cx="3214710" cy="1857388"/>
          </a:xfrm>
        </p:grpSpPr>
        <p:sp>
          <p:nvSpPr>
            <p:cNvPr id="6" name="5-конечная звезда 5"/>
            <p:cNvSpPr/>
            <p:nvPr/>
          </p:nvSpPr>
          <p:spPr>
            <a:xfrm>
              <a:off x="5572132" y="4643447"/>
              <a:ext cx="500066" cy="42862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766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86512" y="4786322"/>
              <a:ext cx="1071570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5"/>
            <p:cNvPicPr>
              <a:picLocks noChangeAspect="1" noChangeArrowheads="1"/>
            </p:cNvPicPr>
            <p:nvPr/>
          </p:nvPicPr>
          <p:blipFill>
            <a:blip r:embed="rId4"/>
            <a:srcRect l="11842" t="17175" r="9210" b="8395"/>
            <a:stretch>
              <a:fillRect/>
            </a:stretch>
          </p:blipFill>
          <p:spPr bwMode="auto">
            <a:xfrm>
              <a:off x="7358082" y="4286256"/>
              <a:ext cx="1428760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5000625" y="0"/>
            <a:ext cx="4143375" cy="3071813"/>
            <a:chOff x="5000628" y="0"/>
            <a:chExt cx="4143372" cy="3071810"/>
          </a:xfrm>
        </p:grpSpPr>
        <p:sp>
          <p:nvSpPr>
            <p:cNvPr id="11" name="5-конечная звезда 10"/>
            <p:cNvSpPr/>
            <p:nvPr/>
          </p:nvSpPr>
          <p:spPr>
            <a:xfrm>
              <a:off x="5000628" y="2000248"/>
              <a:ext cx="428625" cy="42862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7659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86480" y="0"/>
              <a:ext cx="2857520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43868" y="1500174"/>
              <a:ext cx="1000132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0" y="0"/>
            <a:ext cx="5715000" cy="6775450"/>
            <a:chOff x="0" y="0"/>
            <a:chExt cx="5715008" cy="6774873"/>
          </a:xfrm>
        </p:grpSpPr>
        <p:sp>
          <p:nvSpPr>
            <p:cNvPr id="15" name="5-конечная звезда 14"/>
            <p:cNvSpPr/>
            <p:nvPr/>
          </p:nvSpPr>
          <p:spPr>
            <a:xfrm>
              <a:off x="5357821" y="4071591"/>
              <a:ext cx="357187" cy="428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7655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3051973" cy="2500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4685311"/>
              <a:ext cx="2786082" cy="2089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2500306"/>
              <a:ext cx="2857520" cy="2205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857375" y="0"/>
            <a:ext cx="70723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CC0000"/>
                </a:solidFill>
                <a:latin typeface="Georgia" pitchFamily="18" charset="0"/>
              </a:rPr>
              <a:t>Первые</a:t>
            </a:r>
          </a:p>
          <a:p>
            <a:pPr algn="ctr"/>
            <a:r>
              <a:rPr lang="ru-RU" sz="6600" b="1">
                <a:solidFill>
                  <a:srgbClr val="CC0000"/>
                </a:solidFill>
                <a:latin typeface="Georgia" pitchFamily="18" charset="0"/>
              </a:rPr>
              <a:t>приграничные</a:t>
            </a:r>
          </a:p>
          <a:p>
            <a:pPr algn="ctr"/>
            <a:r>
              <a:rPr lang="ru-RU" sz="6600" b="1">
                <a:solidFill>
                  <a:srgbClr val="CC0000"/>
                </a:solidFill>
                <a:latin typeface="Georgia" pitchFamily="18" charset="0"/>
              </a:rPr>
              <a:t>сражения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8038" y="0"/>
            <a:ext cx="45259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 l="2673" t="9081" r="2406" b="3752"/>
          <a:stretch>
            <a:fillRect/>
          </a:stretch>
        </p:blipFill>
        <p:spPr bwMode="auto">
          <a:xfrm>
            <a:off x="0" y="3429000"/>
            <a:ext cx="50720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Прямоугольник 5"/>
          <p:cNvSpPr>
            <a:spLocks noChangeArrowheads="1"/>
          </p:cNvSpPr>
          <p:nvPr/>
        </p:nvSpPr>
        <p:spPr bwMode="auto">
          <a:xfrm>
            <a:off x="0" y="428625"/>
            <a:ext cx="4572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Начало</a:t>
            </a:r>
          </a:p>
          <a:p>
            <a:pPr algn="ctr"/>
            <a:r>
              <a:rPr lang="ru-RU" sz="5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Смоленского </a:t>
            </a:r>
            <a:br>
              <a:rPr lang="ru-RU" sz="5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сражения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357813" y="4286250"/>
            <a:ext cx="35639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10 июля </a:t>
            </a:r>
          </a:p>
          <a:p>
            <a:r>
              <a:rPr lang="ru-RU" sz="54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1941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023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48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5"/>
          <p:cNvSpPr>
            <a:spLocks noChangeArrowheads="1"/>
          </p:cNvSpPr>
          <p:nvPr/>
        </p:nvSpPr>
        <p:spPr bwMode="auto">
          <a:xfrm>
            <a:off x="0" y="2333625"/>
            <a:ext cx="5286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6600"/>
                </a:solidFill>
                <a:latin typeface="Georgia" pitchFamily="18" charset="0"/>
                <a:cs typeface="Times New Roman" pitchFamily="18" charset="0"/>
              </a:rPr>
              <a:t>Вид вооружения,</a:t>
            </a:r>
          </a:p>
          <a:p>
            <a:pPr algn="ctr"/>
            <a:r>
              <a:rPr lang="ru-RU" sz="3600" b="1">
                <a:solidFill>
                  <a:srgbClr val="FF6600"/>
                </a:solidFill>
                <a:latin typeface="Georgia" pitchFamily="18" charset="0"/>
                <a:cs typeface="Times New Roman" pitchFamily="18" charset="0"/>
              </a:rPr>
              <a:t>впервые</a:t>
            </a:r>
          </a:p>
          <a:p>
            <a:pPr algn="ctr"/>
            <a:r>
              <a:rPr lang="ru-RU" sz="3600" b="1">
                <a:solidFill>
                  <a:srgbClr val="FF6600"/>
                </a:solidFill>
                <a:latin typeface="Georgia" pitchFamily="18" charset="0"/>
                <a:cs typeface="Times New Roman" pitchFamily="18" charset="0"/>
              </a:rPr>
              <a:t>использовавшийся</a:t>
            </a:r>
          </a:p>
          <a:p>
            <a:pPr algn="ctr"/>
            <a:r>
              <a:rPr lang="ru-RU" sz="3600" b="1">
                <a:solidFill>
                  <a:srgbClr val="FF6600"/>
                </a:solidFill>
                <a:latin typeface="Georgia" pitchFamily="18" charset="0"/>
                <a:cs typeface="Times New Roman" pitchFamily="18" charset="0"/>
              </a:rPr>
              <a:t>советскими войсками</a:t>
            </a:r>
          </a:p>
          <a:p>
            <a:pPr algn="ctr"/>
            <a:r>
              <a:rPr lang="ru-RU" sz="3600" b="1">
                <a:solidFill>
                  <a:srgbClr val="FF6600"/>
                </a:solidFill>
                <a:latin typeface="Georgia" pitchFamily="18" charset="0"/>
                <a:cs typeface="Times New Roman" pitchFamily="18" charset="0"/>
              </a:rPr>
              <a:t>в</a:t>
            </a:r>
          </a:p>
          <a:p>
            <a:pPr algn="ctr"/>
            <a:r>
              <a:rPr lang="ru-RU" sz="3600" b="1">
                <a:solidFill>
                  <a:srgbClr val="FF6600"/>
                </a:solidFill>
                <a:latin typeface="Georgia" pitchFamily="18" charset="0"/>
                <a:cs typeface="Times New Roman" pitchFamily="18" charset="0"/>
              </a:rPr>
              <a:t>Смоленском сражении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24438" y="1428750"/>
            <a:ext cx="4119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«Катюша»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/>
          <a:srcRect l="2879" t="7048" r="2879" b="3745"/>
          <a:stretch>
            <a:fillRect/>
          </a:stretch>
        </p:blipFill>
        <p:spPr bwMode="auto">
          <a:xfrm>
            <a:off x="0" y="3000375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 l="5183" t="11095" r="4955" b="6837"/>
          <a:stretch>
            <a:fillRect/>
          </a:stretch>
        </p:blipFill>
        <p:spPr bwMode="auto">
          <a:xfrm>
            <a:off x="5429250" y="2714625"/>
            <a:ext cx="3714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/>
          <a:srcRect l="5183" t="11397" r="3226" b="6535"/>
          <a:stretch>
            <a:fillRect/>
          </a:stretch>
        </p:blipFill>
        <p:spPr bwMode="auto">
          <a:xfrm>
            <a:off x="5357813" y="0"/>
            <a:ext cx="37861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5286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Начало</a:t>
            </a:r>
          </a:p>
          <a:p>
            <a:pPr algn="ctr"/>
            <a:r>
              <a:rPr lang="ru-RU" sz="54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блокады</a:t>
            </a:r>
          </a:p>
          <a:p>
            <a:pPr algn="ctr"/>
            <a:r>
              <a:rPr lang="ru-RU" sz="54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Ленинграда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241925" y="5287963"/>
            <a:ext cx="39020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8 Сентября</a:t>
            </a:r>
          </a:p>
          <a:p>
            <a:pPr algn="ctr"/>
            <a:r>
              <a:rPr lang="ru-RU" sz="4800" b="1">
                <a:solidFill>
                  <a:srgbClr val="CC3300"/>
                </a:solidFill>
                <a:latin typeface="Georgia" pitchFamily="18" charset="0"/>
                <a:cs typeface="Times New Roman" pitchFamily="18" charset="0"/>
              </a:rPr>
              <a:t>1941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214313" y="4286250"/>
            <a:ext cx="364331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3656" t="7443" r="4446" b="6947"/>
          <a:stretch>
            <a:fillRect/>
          </a:stretch>
        </p:blipFill>
        <p:spPr bwMode="auto">
          <a:xfrm>
            <a:off x="3571875" y="357188"/>
            <a:ext cx="41402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3500438" y="3444875"/>
            <a:ext cx="4265612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5">
            <a:lum bright="20000" contrast="-10000"/>
          </a:blip>
          <a:srcRect l="6081" t="7796" r="4730" b="3326"/>
          <a:stretch>
            <a:fillRect/>
          </a:stretch>
        </p:blipFill>
        <p:spPr bwMode="auto">
          <a:xfrm>
            <a:off x="214313" y="0"/>
            <a:ext cx="33083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0" y="0"/>
            <a:ext cx="5286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Сколько грамм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составлял паёк в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блокадном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Ленинграде?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549900" y="6027738"/>
            <a:ext cx="35941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250 грамм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974" t="5672" r="1974" b="3275"/>
          <a:stretch>
            <a:fillRect/>
          </a:stretch>
        </p:blipFill>
        <p:spPr bwMode="auto">
          <a:xfrm>
            <a:off x="-63500" y="496888"/>
            <a:ext cx="924877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357188" y="-214313"/>
            <a:ext cx="8072437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Какой город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оборонялся в течение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250 дней?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770438" y="6027738"/>
            <a:ext cx="4373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Севастополь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4688" t="7832" r="4688" b="4047"/>
          <a:stretch>
            <a:fillRect/>
          </a:stretch>
        </p:blipFill>
        <p:spPr bwMode="auto">
          <a:xfrm>
            <a:off x="5000625" y="0"/>
            <a:ext cx="41433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4071938"/>
            <a:ext cx="37861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 l="5382" t="5000" r="3110" b="2499"/>
          <a:stretch>
            <a:fillRect/>
          </a:stretch>
        </p:blipFill>
        <p:spPr bwMode="auto">
          <a:xfrm>
            <a:off x="0" y="0"/>
            <a:ext cx="4500563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Прямоугольник 5"/>
          <p:cNvSpPr>
            <a:spLocks noChangeArrowheads="1"/>
          </p:cNvSpPr>
          <p:nvPr/>
        </p:nvSpPr>
        <p:spPr bwMode="auto">
          <a:xfrm>
            <a:off x="785813" y="1714500"/>
            <a:ext cx="80724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Начало битвы</a:t>
            </a:r>
          </a:p>
          <a:p>
            <a:pPr algn="ctr"/>
            <a:r>
              <a:rPr lang="ru-RU" sz="72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за Москву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429125" y="3857625"/>
            <a:ext cx="4187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30 сентября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1941 года</a:t>
            </a:r>
          </a:p>
        </p:txBody>
      </p:sp>
      <p:pic>
        <p:nvPicPr>
          <p:cNvPr id="8" name="Военный хор и оркестр - Песня защитников Москвы 1 (mp3ostrov.com) - trimm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3"/>
            <a:ext cx="42862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3500438"/>
            <a:ext cx="4643438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571500"/>
            <a:ext cx="47863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6"/>
          <a:srcRect l="7008" t="11397" r="3622" b="6535"/>
          <a:stretch>
            <a:fillRect/>
          </a:stretch>
        </p:blipFill>
        <p:spPr bwMode="auto">
          <a:xfrm>
            <a:off x="0" y="357188"/>
            <a:ext cx="46561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Прямоугольник 5"/>
          <p:cNvSpPr>
            <a:spLocks noChangeArrowheads="1"/>
          </p:cNvSpPr>
          <p:nvPr/>
        </p:nvSpPr>
        <p:spPr bwMode="auto">
          <a:xfrm>
            <a:off x="428625" y="357188"/>
            <a:ext cx="80724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Москва.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7 ноября 1941 года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572000" y="4071938"/>
            <a:ext cx="40354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Парад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на Красной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площади</a:t>
            </a:r>
          </a:p>
        </p:txBody>
      </p:sp>
      <p:pic>
        <p:nvPicPr>
          <p:cNvPr id="9" name="Военный хор и оркестр - Песня защитников Москвы 2 (mp3ostrov.com) - trimm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 l="2223" t="6087" r="2223" b="26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4"/>
          <p:cNvSpPr>
            <a:spLocks noChangeArrowheads="1"/>
          </p:cNvSpPr>
          <p:nvPr/>
        </p:nvSpPr>
        <p:spPr bwMode="auto">
          <a:xfrm>
            <a:off x="0" y="142875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>
                <a:latin typeface="Times New Roman" pitchFamily="18" charset="0"/>
                <a:cs typeface="Times New Roman" pitchFamily="18" charset="0"/>
              </a:rPr>
              <a:t>В ком нет любви к стране </a:t>
            </a:r>
            <a:br>
              <a:rPr lang="ru-RU" sz="4800" b="1">
                <a:latin typeface="Times New Roman" pitchFamily="18" charset="0"/>
                <a:cs typeface="Times New Roman" pitchFamily="18" charset="0"/>
              </a:rPr>
            </a:br>
            <a:r>
              <a:rPr lang="ru-RU" sz="4800" b="1">
                <a:latin typeface="Times New Roman" pitchFamily="18" charset="0"/>
                <a:cs typeface="Times New Roman" pitchFamily="18" charset="0"/>
              </a:rPr>
              <a:t>родной, те сердцем нищие </a:t>
            </a:r>
            <a:br>
              <a:rPr lang="ru-RU" sz="4800" b="1">
                <a:latin typeface="Times New Roman" pitchFamily="18" charset="0"/>
                <a:cs typeface="Times New Roman" pitchFamily="18" charset="0"/>
              </a:rPr>
            </a:br>
            <a:r>
              <a:rPr lang="ru-RU" sz="4800" b="1">
                <a:latin typeface="Times New Roman" pitchFamily="18" charset="0"/>
                <a:cs typeface="Times New Roman" pitchFamily="18" charset="0"/>
              </a:rPr>
              <a:t>калеки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r"/>
            <a:r>
              <a:rPr lang="ru-RU" sz="4800" b="1">
                <a:latin typeface="Times New Roman" pitchFamily="18" charset="0"/>
                <a:cs typeface="Times New Roman" pitchFamily="18" charset="0"/>
              </a:rPr>
              <a:t> (Т.Г. Шевченко)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0"/>
            <a:ext cx="2928937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 l="7053" t="8333" r="5956" b="4999"/>
          <a:stretch>
            <a:fillRect/>
          </a:stretch>
        </p:blipFill>
        <p:spPr bwMode="auto">
          <a:xfrm>
            <a:off x="6143625" y="2641600"/>
            <a:ext cx="300037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 l="3125" t="8139" r="4503" b="4651"/>
          <a:stretch>
            <a:fillRect/>
          </a:stretch>
        </p:blipFill>
        <p:spPr bwMode="auto">
          <a:xfrm>
            <a:off x="0" y="2219325"/>
            <a:ext cx="6215063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73580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Командир дивизии,</a:t>
            </a:r>
          </a:p>
          <a:p>
            <a:pPr algn="ctr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оборонявшей </a:t>
            </a:r>
            <a:b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Москву</a:t>
            </a:r>
          </a:p>
          <a:p>
            <a:pPr algn="ctr"/>
            <a:r>
              <a:rPr lang="ru-RU" sz="4000" b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в районе</a:t>
            </a:r>
          </a:p>
          <a:p>
            <a:pPr algn="ctr"/>
            <a:r>
              <a:rPr lang="ru-RU" sz="4000" b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Волоколамского </a:t>
            </a:r>
            <a:br>
              <a:rPr lang="ru-RU" sz="4000" b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4000" b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шоссе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443538" y="6027738"/>
            <a:ext cx="37004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Панфилов</a:t>
            </a:r>
          </a:p>
        </p:txBody>
      </p:sp>
      <p:pic>
        <p:nvPicPr>
          <p:cNvPr id="9" name="Военный хор и оркестр - Песня защитников Москвы 2 (mp3ostrov.com) - trimm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2396" t="5025" r="3293" b="3809"/>
          <a:stretch>
            <a:fillRect/>
          </a:stretch>
        </p:blipFill>
        <p:spPr bwMode="auto">
          <a:xfrm>
            <a:off x="0" y="223838"/>
            <a:ext cx="9144000" cy="653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5"/>
          <p:cNvSpPr>
            <a:spLocks noChangeArrowheads="1"/>
          </p:cNvSpPr>
          <p:nvPr/>
        </p:nvSpPr>
        <p:spPr bwMode="auto">
          <a:xfrm>
            <a:off x="500063" y="2500313"/>
            <a:ext cx="86439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"Велика Россия,</a:t>
            </a:r>
          </a:p>
          <a:p>
            <a:pPr algn="ctr"/>
            <a:r>
              <a:rPr lang="ru-RU" sz="7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отступать некуда:</a:t>
            </a:r>
          </a:p>
          <a:p>
            <a:pPr algn="ctr"/>
            <a:r>
              <a:rPr lang="ru-RU" sz="7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позади МОСКВА!"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8625" y="5715000"/>
            <a:ext cx="8715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Политрук   Клочков</a:t>
            </a:r>
          </a:p>
        </p:txBody>
      </p:sp>
      <p:pic>
        <p:nvPicPr>
          <p:cNvPr id="9" name="Военный хор и оркестр - Песня защитников Москвы 2 (mp3ostrov.com) - trimm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68263"/>
            <a:ext cx="8929688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WordArt 2"/>
          <p:cNvSpPr>
            <a:spLocks noChangeArrowheads="1" noChangeShapeType="1" noTextEdit="1"/>
          </p:cNvSpPr>
          <p:nvPr/>
        </p:nvSpPr>
        <p:spPr bwMode="auto">
          <a:xfrm>
            <a:off x="-46038" y="2900363"/>
            <a:ext cx="7072313" cy="40687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Мы эрудиты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 истории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Великой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Отечественной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войны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0"/>
          <p:cNvGrpSpPr/>
          <p:nvPr/>
        </p:nvGrpSpPr>
        <p:grpSpPr>
          <a:xfrm>
            <a:off x="571472" y="928670"/>
            <a:ext cx="1519074" cy="942735"/>
            <a:chOff x="539750" y="1268412"/>
            <a:chExt cx="1519074" cy="942735"/>
          </a:xfrm>
          <a:solidFill>
            <a:srgbClr val="00B0F0"/>
          </a:solidFill>
        </p:grpSpPr>
        <p:sp>
          <p:nvSpPr>
            <p:cNvPr id="198711" name="AutoShape 54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39750" y="12684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12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962336" y="1440333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2" action="ppaction://hlinksldjump"/>
                </a:rPr>
                <a:t>1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</a:endParaRPr>
            </a:p>
          </p:txBody>
        </p:sp>
      </p:grpSp>
      <p:grpSp>
        <p:nvGrpSpPr>
          <p:cNvPr id="38914" name="Группа 81"/>
          <p:cNvGrpSpPr>
            <a:grpSpLocks/>
          </p:cNvGrpSpPr>
          <p:nvPr/>
        </p:nvGrpSpPr>
        <p:grpSpPr bwMode="auto">
          <a:xfrm>
            <a:off x="2071688" y="928688"/>
            <a:ext cx="1519237" cy="942975"/>
            <a:chOff x="1908175" y="1268412"/>
            <a:chExt cx="1519074" cy="942735"/>
          </a:xfrm>
        </p:grpSpPr>
        <p:sp>
          <p:nvSpPr>
            <p:cNvPr id="38959" name="AutoShape 56"/>
            <p:cNvSpPr>
              <a:spLocks noChangeArrowheads="1"/>
            </p:cNvSpPr>
            <p:nvPr/>
          </p:nvSpPr>
          <p:spPr bwMode="auto">
            <a:xfrm>
              <a:off x="1908175" y="12684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60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2268538" y="14128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2</a:t>
              </a:r>
            </a:p>
          </p:txBody>
        </p:sp>
      </p:grpSp>
      <p:grpSp>
        <p:nvGrpSpPr>
          <p:cNvPr id="4" name="Группа 59"/>
          <p:cNvGrpSpPr/>
          <p:nvPr/>
        </p:nvGrpSpPr>
        <p:grpSpPr>
          <a:xfrm>
            <a:off x="5089077" y="1886861"/>
            <a:ext cx="1519074" cy="942735"/>
            <a:chOff x="3214678" y="2143116"/>
            <a:chExt cx="1519074" cy="942735"/>
          </a:xfrm>
          <a:solidFill>
            <a:srgbClr val="00B0F0"/>
          </a:solidFill>
        </p:grpSpPr>
        <p:sp>
          <p:nvSpPr>
            <p:cNvPr id="198715" name="AutoShape 58"/>
            <p:cNvSpPr>
              <a:spLocks noChangeArrowheads="1"/>
            </p:cNvSpPr>
            <p:nvPr/>
          </p:nvSpPr>
          <p:spPr bwMode="auto">
            <a:xfrm>
              <a:off x="3214678" y="2143116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16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630613" y="2251075"/>
              <a:ext cx="584197" cy="606421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3" action="ppaction://hlinksldjump"/>
                </a:rPr>
                <a:t>9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4" action="ppaction://hlinksldjump"/>
              </a:endParaRPr>
            </a:p>
          </p:txBody>
        </p:sp>
      </p:grpSp>
      <p:grpSp>
        <p:nvGrpSpPr>
          <p:cNvPr id="38916" name="Группа 56"/>
          <p:cNvGrpSpPr>
            <a:grpSpLocks/>
          </p:cNvGrpSpPr>
          <p:nvPr/>
        </p:nvGrpSpPr>
        <p:grpSpPr bwMode="auto">
          <a:xfrm>
            <a:off x="6626225" y="1897063"/>
            <a:ext cx="1519238" cy="942975"/>
            <a:chOff x="4629150" y="2119312"/>
            <a:chExt cx="1519074" cy="942735"/>
          </a:xfrm>
        </p:grpSpPr>
        <p:sp>
          <p:nvSpPr>
            <p:cNvPr id="38957" name="AutoShape 60"/>
            <p:cNvSpPr>
              <a:spLocks noChangeArrowheads="1"/>
            </p:cNvSpPr>
            <p:nvPr/>
          </p:nvSpPr>
          <p:spPr bwMode="auto">
            <a:xfrm>
              <a:off x="4629150" y="21193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58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4989513" y="22637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10</a:t>
              </a:r>
            </a:p>
          </p:txBody>
        </p:sp>
      </p:grpSp>
      <p:grpSp>
        <p:nvGrpSpPr>
          <p:cNvPr id="6" name="Группа 61"/>
          <p:cNvGrpSpPr/>
          <p:nvPr/>
        </p:nvGrpSpPr>
        <p:grpSpPr>
          <a:xfrm>
            <a:off x="581826" y="2843210"/>
            <a:ext cx="1519074" cy="942736"/>
            <a:chOff x="7215206" y="5214950"/>
            <a:chExt cx="1519074" cy="942736"/>
          </a:xfrm>
          <a:solidFill>
            <a:srgbClr val="FF3300"/>
          </a:solidFill>
        </p:grpSpPr>
        <p:sp>
          <p:nvSpPr>
            <p:cNvPr id="198719" name="AutoShape 62"/>
            <p:cNvSpPr>
              <a:spLocks noChangeArrowheads="1"/>
            </p:cNvSpPr>
            <p:nvPr/>
          </p:nvSpPr>
          <p:spPr bwMode="auto">
            <a:xfrm>
              <a:off x="7215206" y="5214950"/>
              <a:ext cx="1519074" cy="9427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20" name="WordArt 63"/>
            <p:cNvSpPr>
              <a:spLocks noChangeArrowheads="1" noChangeShapeType="1" noTextEdit="1"/>
            </p:cNvSpPr>
            <p:nvPr/>
          </p:nvSpPr>
          <p:spPr bwMode="auto">
            <a:xfrm>
              <a:off x="7632257" y="5398851"/>
              <a:ext cx="675765" cy="579999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5" action="ppaction://hlinksldjump"/>
                </a:rPr>
                <a:t>11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6" action="ppaction://hlinksldjump"/>
              </a:endParaRPr>
            </a:p>
          </p:txBody>
        </p:sp>
      </p:grpSp>
      <p:grpSp>
        <p:nvGrpSpPr>
          <p:cNvPr id="38918" name="Группа 82"/>
          <p:cNvGrpSpPr>
            <a:grpSpLocks/>
          </p:cNvGrpSpPr>
          <p:nvPr/>
        </p:nvGrpSpPr>
        <p:grpSpPr bwMode="auto">
          <a:xfrm>
            <a:off x="3590925" y="947738"/>
            <a:ext cx="1519238" cy="942975"/>
            <a:chOff x="3296055" y="1287866"/>
            <a:chExt cx="1519074" cy="942735"/>
          </a:xfrm>
        </p:grpSpPr>
        <p:sp>
          <p:nvSpPr>
            <p:cNvPr id="38955" name="AutoShape 66"/>
            <p:cNvSpPr>
              <a:spLocks noChangeArrowheads="1"/>
            </p:cNvSpPr>
            <p:nvPr/>
          </p:nvSpPr>
          <p:spPr bwMode="auto">
            <a:xfrm>
              <a:off x="3296055" y="1287866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rgbClr val="FFFF2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56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3636963" y="14128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3</a:t>
              </a:r>
            </a:p>
          </p:txBody>
        </p:sp>
      </p:grpSp>
      <p:grpSp>
        <p:nvGrpSpPr>
          <p:cNvPr id="8" name="Группа 83"/>
          <p:cNvGrpSpPr/>
          <p:nvPr/>
        </p:nvGrpSpPr>
        <p:grpSpPr>
          <a:xfrm>
            <a:off x="5081794" y="928670"/>
            <a:ext cx="1519074" cy="942735"/>
            <a:chOff x="4643438" y="1268412"/>
            <a:chExt cx="1519074" cy="942735"/>
          </a:xfrm>
          <a:solidFill>
            <a:schemeClr val="accent4">
              <a:lumMod val="75000"/>
            </a:schemeClr>
          </a:solidFill>
        </p:grpSpPr>
        <p:sp>
          <p:nvSpPr>
            <p:cNvPr id="198725" name="AutoShape 68"/>
            <p:cNvSpPr>
              <a:spLocks noChangeArrowheads="1"/>
            </p:cNvSpPr>
            <p:nvPr/>
          </p:nvSpPr>
          <p:spPr bwMode="auto">
            <a:xfrm>
              <a:off x="4643438" y="12684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26" name="WordArt 69"/>
            <p:cNvSpPr>
              <a:spLocks noChangeArrowheads="1" noChangeShapeType="1" noTextEdit="1"/>
            </p:cNvSpPr>
            <p:nvPr/>
          </p:nvSpPr>
          <p:spPr bwMode="auto">
            <a:xfrm>
              <a:off x="5003800" y="1412875"/>
              <a:ext cx="675765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7" action="ppaction://hlinksldjump"/>
                </a:rPr>
                <a:t>4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8" action="ppaction://hlinksldjump"/>
              </a:endParaRPr>
            </a:p>
          </p:txBody>
        </p:sp>
      </p:grpSp>
      <p:sp>
        <p:nvSpPr>
          <p:cNvPr id="38920" name="AutoShape 70"/>
          <p:cNvSpPr>
            <a:spLocks noChangeArrowheads="1"/>
          </p:cNvSpPr>
          <p:nvPr/>
        </p:nvSpPr>
        <p:spPr bwMode="auto">
          <a:xfrm>
            <a:off x="6638925" y="920750"/>
            <a:ext cx="1519238" cy="942975"/>
          </a:xfrm>
          <a:prstGeom prst="roundRect">
            <a:avLst>
              <a:gd name="adj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21" name="WordArt 71"/>
          <p:cNvSpPr>
            <a:spLocks noChangeArrowheads="1" noChangeShapeType="1" noTextEdit="1"/>
          </p:cNvSpPr>
          <p:nvPr/>
        </p:nvSpPr>
        <p:spPr bwMode="auto">
          <a:xfrm>
            <a:off x="7000875" y="1071563"/>
            <a:ext cx="676275" cy="579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5</a:t>
            </a:r>
          </a:p>
        </p:txBody>
      </p:sp>
      <p:grpSp>
        <p:nvGrpSpPr>
          <p:cNvPr id="9" name="Группа 57"/>
          <p:cNvGrpSpPr/>
          <p:nvPr/>
        </p:nvGrpSpPr>
        <p:grpSpPr>
          <a:xfrm>
            <a:off x="2071670" y="1880164"/>
            <a:ext cx="1519074" cy="942735"/>
            <a:chOff x="5857884" y="4786322"/>
            <a:chExt cx="1519074" cy="942735"/>
          </a:xfrm>
          <a:solidFill>
            <a:srgbClr val="FF3300"/>
          </a:solidFill>
        </p:grpSpPr>
        <p:sp>
          <p:nvSpPr>
            <p:cNvPr id="198733" name="AutoShape 76"/>
            <p:cNvSpPr>
              <a:spLocks noChangeArrowheads="1"/>
            </p:cNvSpPr>
            <p:nvPr/>
          </p:nvSpPr>
          <p:spPr bwMode="auto">
            <a:xfrm>
              <a:off x="5857884" y="478632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34" name="WordArt 77"/>
            <p:cNvSpPr>
              <a:spLocks noChangeArrowheads="1" noChangeShapeType="1" noTextEdit="1"/>
            </p:cNvSpPr>
            <p:nvPr/>
          </p:nvSpPr>
          <p:spPr bwMode="auto">
            <a:xfrm>
              <a:off x="6323013" y="4892675"/>
              <a:ext cx="606441" cy="60802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9" action="ppaction://hlinksldjump"/>
                </a:rPr>
                <a:t>7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</a:endParaRPr>
            </a:p>
          </p:txBody>
        </p:sp>
      </p:grpSp>
      <p:grpSp>
        <p:nvGrpSpPr>
          <p:cNvPr id="10" name="Группа 73"/>
          <p:cNvGrpSpPr/>
          <p:nvPr/>
        </p:nvGrpSpPr>
        <p:grpSpPr>
          <a:xfrm>
            <a:off x="3607129" y="4732727"/>
            <a:ext cx="1519074" cy="942735"/>
            <a:chOff x="5962650" y="3859212"/>
            <a:chExt cx="1519074" cy="942735"/>
          </a:xfrm>
          <a:solidFill>
            <a:srgbClr val="FF3300"/>
          </a:solidFill>
        </p:grpSpPr>
        <p:sp>
          <p:nvSpPr>
            <p:cNvPr id="198735" name="AutoShape 78"/>
            <p:cNvSpPr>
              <a:spLocks noChangeArrowheads="1"/>
            </p:cNvSpPr>
            <p:nvPr/>
          </p:nvSpPr>
          <p:spPr bwMode="auto">
            <a:xfrm>
              <a:off x="5962650" y="38592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36" name="WordArt 79"/>
            <p:cNvSpPr>
              <a:spLocks noChangeArrowheads="1" noChangeShapeType="1" noTextEdit="1"/>
            </p:cNvSpPr>
            <p:nvPr/>
          </p:nvSpPr>
          <p:spPr bwMode="auto">
            <a:xfrm>
              <a:off x="6323013" y="40036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0" action="ppaction://hlinksldjump"/>
                </a:rPr>
                <a:t>23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11" name="Группа 67"/>
          <p:cNvGrpSpPr/>
          <p:nvPr/>
        </p:nvGrpSpPr>
        <p:grpSpPr>
          <a:xfrm>
            <a:off x="2071670" y="3786190"/>
            <a:ext cx="1519074" cy="942735"/>
            <a:chOff x="5962650" y="2995612"/>
            <a:chExt cx="1519074" cy="942735"/>
          </a:xfrm>
          <a:solidFill>
            <a:srgbClr val="FFFF2D"/>
          </a:solidFill>
        </p:grpSpPr>
        <p:sp>
          <p:nvSpPr>
            <p:cNvPr id="198737" name="AutoShape 80"/>
            <p:cNvSpPr>
              <a:spLocks noChangeArrowheads="1"/>
            </p:cNvSpPr>
            <p:nvPr/>
          </p:nvSpPr>
          <p:spPr bwMode="auto">
            <a:xfrm>
              <a:off x="5962650" y="29956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38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6323013" y="31400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2" action="ppaction://hlinksldjump"/>
                </a:rPr>
                <a:t>17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3" action="ppaction://hlinksldjump"/>
              </a:endParaRPr>
            </a:p>
          </p:txBody>
        </p:sp>
      </p:grpSp>
      <p:sp>
        <p:nvSpPr>
          <p:cNvPr id="38925" name="AutoShape 90"/>
          <p:cNvSpPr>
            <a:spLocks noChangeArrowheads="1"/>
          </p:cNvSpPr>
          <p:nvPr/>
        </p:nvSpPr>
        <p:spPr bwMode="auto">
          <a:xfrm>
            <a:off x="571500" y="4714875"/>
            <a:ext cx="1519238" cy="9429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26" name="WordArt 91"/>
          <p:cNvSpPr>
            <a:spLocks noChangeArrowheads="1" noChangeShapeType="1" noTextEdit="1"/>
          </p:cNvSpPr>
          <p:nvPr/>
        </p:nvSpPr>
        <p:spPr bwMode="auto">
          <a:xfrm>
            <a:off x="1000125" y="4857750"/>
            <a:ext cx="676275" cy="579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21</a:t>
            </a:r>
          </a:p>
        </p:txBody>
      </p:sp>
      <p:grpSp>
        <p:nvGrpSpPr>
          <p:cNvPr id="12" name="Группа 65"/>
          <p:cNvGrpSpPr/>
          <p:nvPr/>
        </p:nvGrpSpPr>
        <p:grpSpPr>
          <a:xfrm>
            <a:off x="6623313" y="2837133"/>
            <a:ext cx="1519074" cy="942735"/>
            <a:chOff x="3263493" y="3037867"/>
            <a:chExt cx="1519074" cy="942735"/>
          </a:xfrm>
          <a:solidFill>
            <a:srgbClr val="FFFF2D"/>
          </a:solidFill>
        </p:grpSpPr>
        <p:sp>
          <p:nvSpPr>
            <p:cNvPr id="198749" name="AutoShape 92"/>
            <p:cNvSpPr>
              <a:spLocks noChangeArrowheads="1"/>
            </p:cNvSpPr>
            <p:nvPr/>
          </p:nvSpPr>
          <p:spPr bwMode="auto">
            <a:xfrm>
              <a:off x="3263493" y="3037867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50" name="WordArt 93">
              <a:hlinkClick r:id="rId10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43313" y="31400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4" action="ppaction://hlinksldjump"/>
                </a:rPr>
                <a:t>15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5" action="ppaction://hlinksldjump"/>
              </a:endParaRPr>
            </a:p>
          </p:txBody>
        </p:sp>
      </p:grpSp>
      <p:grpSp>
        <p:nvGrpSpPr>
          <p:cNvPr id="38928" name="Группа 72"/>
          <p:cNvGrpSpPr>
            <a:grpSpLocks/>
          </p:cNvGrpSpPr>
          <p:nvPr/>
        </p:nvGrpSpPr>
        <p:grpSpPr bwMode="auto">
          <a:xfrm>
            <a:off x="3600450" y="3795713"/>
            <a:ext cx="1519238" cy="942975"/>
            <a:chOff x="4591050" y="4760912"/>
            <a:chExt cx="1519074" cy="942735"/>
          </a:xfrm>
        </p:grpSpPr>
        <p:sp>
          <p:nvSpPr>
            <p:cNvPr id="38953" name="AutoShape 96"/>
            <p:cNvSpPr>
              <a:spLocks noChangeArrowheads="1"/>
            </p:cNvSpPr>
            <p:nvPr/>
          </p:nvSpPr>
          <p:spPr bwMode="auto">
            <a:xfrm>
              <a:off x="4591050" y="47609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54" name="WordArt 97"/>
            <p:cNvSpPr>
              <a:spLocks noChangeArrowheads="1" noChangeShapeType="1" noTextEdit="1"/>
            </p:cNvSpPr>
            <p:nvPr/>
          </p:nvSpPr>
          <p:spPr bwMode="auto">
            <a:xfrm>
              <a:off x="4951413" y="49053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18</a:t>
              </a:r>
            </a:p>
          </p:txBody>
        </p:sp>
      </p:grpSp>
      <p:grpSp>
        <p:nvGrpSpPr>
          <p:cNvPr id="38929" name="Группа 71"/>
          <p:cNvGrpSpPr>
            <a:grpSpLocks/>
          </p:cNvGrpSpPr>
          <p:nvPr/>
        </p:nvGrpSpPr>
        <p:grpSpPr bwMode="auto">
          <a:xfrm>
            <a:off x="2097088" y="4735513"/>
            <a:ext cx="1519237" cy="942975"/>
            <a:chOff x="4603750" y="3859212"/>
            <a:chExt cx="1519074" cy="942735"/>
          </a:xfrm>
        </p:grpSpPr>
        <p:sp>
          <p:nvSpPr>
            <p:cNvPr id="38951" name="AutoShape 98"/>
            <p:cNvSpPr>
              <a:spLocks noChangeArrowheads="1"/>
            </p:cNvSpPr>
            <p:nvPr/>
          </p:nvSpPr>
          <p:spPr bwMode="auto">
            <a:xfrm>
              <a:off x="4603750" y="38592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52" name="WordArt 99"/>
            <p:cNvSpPr>
              <a:spLocks noChangeArrowheads="1" noChangeShapeType="1" noTextEdit="1"/>
            </p:cNvSpPr>
            <p:nvPr/>
          </p:nvSpPr>
          <p:spPr bwMode="auto">
            <a:xfrm>
              <a:off x="4964113" y="40036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22</a:t>
              </a:r>
            </a:p>
          </p:txBody>
        </p:sp>
      </p:grpSp>
      <p:grpSp>
        <p:nvGrpSpPr>
          <p:cNvPr id="15" name="Группа 66"/>
          <p:cNvGrpSpPr/>
          <p:nvPr/>
        </p:nvGrpSpPr>
        <p:grpSpPr>
          <a:xfrm>
            <a:off x="571472" y="3786190"/>
            <a:ext cx="1519074" cy="942735"/>
            <a:chOff x="4629150" y="2995612"/>
            <a:chExt cx="1519074" cy="942735"/>
          </a:xfrm>
          <a:solidFill>
            <a:srgbClr val="00B0F0"/>
          </a:solidFill>
        </p:grpSpPr>
        <p:sp>
          <p:nvSpPr>
            <p:cNvPr id="198757" name="AutoShape 100"/>
            <p:cNvSpPr>
              <a:spLocks noChangeArrowheads="1"/>
            </p:cNvSpPr>
            <p:nvPr/>
          </p:nvSpPr>
          <p:spPr bwMode="auto">
            <a:xfrm>
              <a:off x="4629150" y="29956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58" name="WordArt 101"/>
            <p:cNvSpPr>
              <a:spLocks noChangeArrowheads="1" noChangeShapeType="1" noTextEdit="1"/>
            </p:cNvSpPr>
            <p:nvPr/>
          </p:nvSpPr>
          <p:spPr bwMode="auto">
            <a:xfrm>
              <a:off x="5000628" y="3143248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6" action="ppaction://hlinksldjump"/>
                </a:rPr>
                <a:t>16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16" name="Группа 55"/>
          <p:cNvGrpSpPr/>
          <p:nvPr/>
        </p:nvGrpSpPr>
        <p:grpSpPr>
          <a:xfrm>
            <a:off x="578788" y="1873788"/>
            <a:ext cx="1519074" cy="942735"/>
            <a:chOff x="565150" y="2119312"/>
            <a:chExt cx="1519074" cy="942735"/>
          </a:xfrm>
          <a:solidFill>
            <a:srgbClr val="FFFF2D"/>
          </a:solidFill>
        </p:grpSpPr>
        <p:sp>
          <p:nvSpPr>
            <p:cNvPr id="198759" name="AutoShape 102"/>
            <p:cNvSpPr>
              <a:spLocks noChangeArrowheads="1"/>
            </p:cNvSpPr>
            <p:nvPr/>
          </p:nvSpPr>
          <p:spPr bwMode="auto">
            <a:xfrm>
              <a:off x="565150" y="21193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60" name="WordArt 103"/>
            <p:cNvSpPr>
              <a:spLocks noChangeArrowheads="1" noChangeShapeType="1" noTextEdit="1"/>
            </p:cNvSpPr>
            <p:nvPr/>
          </p:nvSpPr>
          <p:spPr bwMode="auto">
            <a:xfrm>
              <a:off x="925513" y="22637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7" action="ppaction://hlinksldjump"/>
                </a:rPr>
                <a:t>6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38932" name="Группа 58"/>
          <p:cNvGrpSpPr>
            <a:grpSpLocks/>
          </p:cNvGrpSpPr>
          <p:nvPr/>
        </p:nvGrpSpPr>
        <p:grpSpPr bwMode="auto">
          <a:xfrm>
            <a:off x="3548063" y="1898650"/>
            <a:ext cx="1519237" cy="942975"/>
            <a:chOff x="1924050" y="2132012"/>
            <a:chExt cx="1519074" cy="942735"/>
          </a:xfrm>
        </p:grpSpPr>
        <p:sp>
          <p:nvSpPr>
            <p:cNvPr id="38949" name="AutoShape 104"/>
            <p:cNvSpPr>
              <a:spLocks noChangeArrowheads="1"/>
            </p:cNvSpPr>
            <p:nvPr/>
          </p:nvSpPr>
          <p:spPr bwMode="auto">
            <a:xfrm>
              <a:off x="1924050" y="21320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50" name="WordArt 105"/>
            <p:cNvSpPr>
              <a:spLocks noChangeArrowheads="1" noChangeShapeType="1" noTextEdit="1"/>
            </p:cNvSpPr>
            <p:nvPr/>
          </p:nvSpPr>
          <p:spPr bwMode="auto">
            <a:xfrm>
              <a:off x="2284413" y="22764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8</a:t>
              </a:r>
            </a:p>
          </p:txBody>
        </p:sp>
      </p:grpSp>
      <p:grpSp>
        <p:nvGrpSpPr>
          <p:cNvPr id="18" name="Группа 62"/>
          <p:cNvGrpSpPr/>
          <p:nvPr/>
        </p:nvGrpSpPr>
        <p:grpSpPr>
          <a:xfrm>
            <a:off x="3565485" y="2857496"/>
            <a:ext cx="1519074" cy="942735"/>
            <a:chOff x="552450" y="3008312"/>
            <a:chExt cx="1519074" cy="942735"/>
          </a:xfrm>
          <a:solidFill>
            <a:srgbClr val="00B0F0"/>
          </a:solidFill>
        </p:grpSpPr>
        <p:sp>
          <p:nvSpPr>
            <p:cNvPr id="198763" name="AutoShape 106"/>
            <p:cNvSpPr>
              <a:spLocks noChangeArrowheads="1"/>
            </p:cNvSpPr>
            <p:nvPr/>
          </p:nvSpPr>
          <p:spPr bwMode="auto">
            <a:xfrm>
              <a:off x="552450" y="30083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64" name="WordArt 107"/>
            <p:cNvSpPr>
              <a:spLocks noChangeArrowheads="1" noChangeShapeType="1" noTextEdit="1"/>
            </p:cNvSpPr>
            <p:nvPr/>
          </p:nvSpPr>
          <p:spPr bwMode="auto">
            <a:xfrm>
              <a:off x="912813" y="31527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8" action="ppaction://hlinksldjump"/>
                </a:rPr>
                <a:t>13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38934" name="Группа 63"/>
          <p:cNvGrpSpPr>
            <a:grpSpLocks/>
          </p:cNvGrpSpPr>
          <p:nvPr/>
        </p:nvGrpSpPr>
        <p:grpSpPr bwMode="auto">
          <a:xfrm>
            <a:off x="5099050" y="2852738"/>
            <a:ext cx="1519238" cy="941387"/>
            <a:chOff x="1940533" y="2947785"/>
            <a:chExt cx="1519074" cy="942735"/>
          </a:xfrm>
        </p:grpSpPr>
        <p:sp>
          <p:nvSpPr>
            <p:cNvPr id="38947" name="AutoShape 108"/>
            <p:cNvSpPr>
              <a:spLocks noChangeArrowheads="1"/>
            </p:cNvSpPr>
            <p:nvPr/>
          </p:nvSpPr>
          <p:spPr bwMode="auto">
            <a:xfrm>
              <a:off x="1940533" y="2947785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48" name="WordArt 109"/>
            <p:cNvSpPr>
              <a:spLocks noChangeArrowheads="1" noChangeShapeType="1" noTextEdit="1"/>
            </p:cNvSpPr>
            <p:nvPr/>
          </p:nvSpPr>
          <p:spPr bwMode="auto">
            <a:xfrm>
              <a:off x="2285983" y="3101975"/>
              <a:ext cx="659029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14</a:t>
              </a:r>
            </a:p>
          </p:txBody>
        </p:sp>
      </p:grpSp>
      <p:grpSp>
        <p:nvGrpSpPr>
          <p:cNvPr id="38935" name="Группа 74"/>
          <p:cNvGrpSpPr>
            <a:grpSpLocks/>
          </p:cNvGrpSpPr>
          <p:nvPr/>
        </p:nvGrpSpPr>
        <p:grpSpPr bwMode="auto">
          <a:xfrm>
            <a:off x="5124450" y="3783013"/>
            <a:ext cx="1519238" cy="942975"/>
            <a:chOff x="642910" y="5915265"/>
            <a:chExt cx="1519074" cy="942735"/>
          </a:xfrm>
        </p:grpSpPr>
        <p:sp>
          <p:nvSpPr>
            <p:cNvPr id="38945" name="AutoShape 110"/>
            <p:cNvSpPr>
              <a:spLocks noChangeArrowheads="1"/>
            </p:cNvSpPr>
            <p:nvPr/>
          </p:nvSpPr>
          <p:spPr bwMode="auto">
            <a:xfrm>
              <a:off x="642910" y="5915265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46" name="WordArt 111"/>
            <p:cNvSpPr>
              <a:spLocks noChangeArrowheads="1" noChangeShapeType="1" noTextEdit="1"/>
            </p:cNvSpPr>
            <p:nvPr/>
          </p:nvSpPr>
          <p:spPr bwMode="auto">
            <a:xfrm>
              <a:off x="1003273" y="6059728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19</a:t>
              </a:r>
            </a:p>
          </p:txBody>
        </p:sp>
      </p:grpSp>
      <p:grpSp>
        <p:nvGrpSpPr>
          <p:cNvPr id="21" name="Группа 75"/>
          <p:cNvGrpSpPr/>
          <p:nvPr/>
        </p:nvGrpSpPr>
        <p:grpSpPr>
          <a:xfrm>
            <a:off x="6652191" y="3779722"/>
            <a:ext cx="1519074" cy="942735"/>
            <a:chOff x="2143108" y="5915265"/>
            <a:chExt cx="1519074" cy="942735"/>
          </a:xfrm>
          <a:solidFill>
            <a:srgbClr val="FF3300"/>
          </a:solidFill>
        </p:grpSpPr>
        <p:sp>
          <p:nvSpPr>
            <p:cNvPr id="198769" name="AutoShape 112"/>
            <p:cNvSpPr>
              <a:spLocks noChangeArrowheads="1"/>
            </p:cNvSpPr>
            <p:nvPr/>
          </p:nvSpPr>
          <p:spPr bwMode="auto">
            <a:xfrm>
              <a:off x="2143108" y="5915265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70" name="WordArt 113"/>
            <p:cNvSpPr>
              <a:spLocks noChangeArrowheads="1" noChangeShapeType="1" noTextEdit="1"/>
            </p:cNvSpPr>
            <p:nvPr/>
          </p:nvSpPr>
          <p:spPr bwMode="auto">
            <a:xfrm>
              <a:off x="2581464" y="6075551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5" action="ppaction://hlinksldjump"/>
                </a:rPr>
                <a:t>20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9" action="ppaction://hlinksldjump"/>
              </a:endParaRPr>
            </a:p>
          </p:txBody>
        </p:sp>
      </p:grpSp>
      <p:sp>
        <p:nvSpPr>
          <p:cNvPr id="38937" name="AutoShape 114"/>
          <p:cNvSpPr>
            <a:spLocks noChangeArrowheads="1"/>
          </p:cNvSpPr>
          <p:nvPr/>
        </p:nvSpPr>
        <p:spPr bwMode="auto">
          <a:xfrm>
            <a:off x="6667500" y="4727575"/>
            <a:ext cx="1519238" cy="9429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38" name="WordArt 115"/>
          <p:cNvSpPr>
            <a:spLocks noChangeArrowheads="1" noChangeShapeType="1" noTextEdit="1"/>
          </p:cNvSpPr>
          <p:nvPr/>
        </p:nvSpPr>
        <p:spPr bwMode="auto">
          <a:xfrm>
            <a:off x="7013575" y="4845050"/>
            <a:ext cx="674688" cy="579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25</a:t>
            </a:r>
          </a:p>
        </p:txBody>
      </p:sp>
      <p:grpSp>
        <p:nvGrpSpPr>
          <p:cNvPr id="38939" name="Группа 64"/>
          <p:cNvGrpSpPr>
            <a:grpSpLocks/>
          </p:cNvGrpSpPr>
          <p:nvPr/>
        </p:nvGrpSpPr>
        <p:grpSpPr bwMode="auto">
          <a:xfrm>
            <a:off x="2078038" y="2843213"/>
            <a:ext cx="1519237" cy="941387"/>
            <a:chOff x="2490586" y="5766090"/>
            <a:chExt cx="1519074" cy="942735"/>
          </a:xfrm>
        </p:grpSpPr>
        <p:sp>
          <p:nvSpPr>
            <p:cNvPr id="38943" name="AutoShape 116"/>
            <p:cNvSpPr>
              <a:spLocks noChangeArrowheads="1"/>
            </p:cNvSpPr>
            <p:nvPr/>
          </p:nvSpPr>
          <p:spPr bwMode="auto">
            <a:xfrm>
              <a:off x="2490586" y="5766090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44" name="WordArt 117"/>
            <p:cNvSpPr>
              <a:spLocks noChangeArrowheads="1" noChangeShapeType="1" noTextEdit="1"/>
            </p:cNvSpPr>
            <p:nvPr/>
          </p:nvSpPr>
          <p:spPr bwMode="auto">
            <a:xfrm>
              <a:off x="2945326" y="5943311"/>
              <a:ext cx="646910" cy="5910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12</a:t>
              </a:r>
            </a:p>
          </p:txBody>
        </p:sp>
      </p:grpSp>
      <p:sp>
        <p:nvSpPr>
          <p:cNvPr id="38940" name="AutoShape 120"/>
          <p:cNvSpPr>
            <a:spLocks noChangeArrowheads="1"/>
          </p:cNvSpPr>
          <p:nvPr/>
        </p:nvSpPr>
        <p:spPr bwMode="auto">
          <a:xfrm>
            <a:off x="5141913" y="4741863"/>
            <a:ext cx="1519237" cy="942975"/>
          </a:xfrm>
          <a:prstGeom prst="roundRect">
            <a:avLst>
              <a:gd name="adj" fmla="val 16667"/>
            </a:avLst>
          </a:prstGeom>
          <a:solidFill>
            <a:srgbClr val="FFFF2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41" name="WordArt 121"/>
          <p:cNvSpPr>
            <a:spLocks noChangeArrowheads="1" noChangeShapeType="1" noTextEdit="1"/>
          </p:cNvSpPr>
          <p:nvPr/>
        </p:nvSpPr>
        <p:spPr bwMode="auto">
          <a:xfrm>
            <a:off x="5505450" y="4873625"/>
            <a:ext cx="676275" cy="579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24</a:t>
            </a:r>
          </a:p>
        </p:txBody>
      </p:sp>
      <p:sp>
        <p:nvSpPr>
          <p:cNvPr id="78" name="Солнце 77">
            <a:hlinkClick r:id="rId10" action="ppaction://hlinksldjump"/>
          </p:cNvPr>
          <p:cNvSpPr/>
          <p:nvPr/>
        </p:nvSpPr>
        <p:spPr>
          <a:xfrm>
            <a:off x="357188" y="5857875"/>
            <a:ext cx="928687" cy="1000125"/>
          </a:xfrm>
          <a:prstGeom prst="su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7277100" cy="4572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pSp>
        <p:nvGrpSpPr>
          <p:cNvPr id="39938" name="Группа 12"/>
          <p:cNvGrpSpPr>
            <a:grpSpLocks/>
          </p:cNvGrpSpPr>
          <p:nvPr/>
        </p:nvGrpSpPr>
        <p:grpSpPr bwMode="auto">
          <a:xfrm>
            <a:off x="1346200" y="1760538"/>
            <a:ext cx="6357938" cy="1643062"/>
            <a:chOff x="3296055" y="1287866"/>
            <a:chExt cx="1519074" cy="942735"/>
          </a:xfrm>
        </p:grpSpPr>
        <p:sp>
          <p:nvSpPr>
            <p:cNvPr id="39948" name="AutoShape 66"/>
            <p:cNvSpPr>
              <a:spLocks noChangeArrowheads="1"/>
            </p:cNvSpPr>
            <p:nvPr/>
          </p:nvSpPr>
          <p:spPr bwMode="auto">
            <a:xfrm>
              <a:off x="3296055" y="1287866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rgbClr val="FFFF2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3347260" y="1353733"/>
              <a:ext cx="1416664" cy="7624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328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2 балла</a:t>
              </a:r>
            </a:p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Вопрос с вариантами ответа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2" action="ppaction://hlinksldjump"/>
              </a:endParaRPr>
            </a:p>
          </p:txBody>
        </p:sp>
      </p:grpSp>
      <p:grpSp>
        <p:nvGrpSpPr>
          <p:cNvPr id="39939" name="Группа 16"/>
          <p:cNvGrpSpPr>
            <a:grpSpLocks/>
          </p:cNvGrpSpPr>
          <p:nvPr/>
        </p:nvGrpSpPr>
        <p:grpSpPr bwMode="auto">
          <a:xfrm>
            <a:off x="1362075" y="155575"/>
            <a:ext cx="6357938" cy="1571625"/>
            <a:chOff x="3296055" y="106001"/>
            <a:chExt cx="1519074" cy="942735"/>
          </a:xfrm>
        </p:grpSpPr>
        <p:sp>
          <p:nvSpPr>
            <p:cNvPr id="18" name="AutoShape 66"/>
            <p:cNvSpPr>
              <a:spLocks noChangeArrowheads="1"/>
            </p:cNvSpPr>
            <p:nvPr/>
          </p:nvSpPr>
          <p:spPr bwMode="auto">
            <a:xfrm>
              <a:off x="3296055" y="106001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3356050" y="209517"/>
              <a:ext cx="1416664" cy="7624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328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1 балл</a:t>
              </a:r>
            </a:p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Простые вопросы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2" action="ppaction://hlinksldjump"/>
              </a:endParaRPr>
            </a:p>
          </p:txBody>
        </p:sp>
      </p:grpSp>
      <p:grpSp>
        <p:nvGrpSpPr>
          <p:cNvPr id="39940" name="Группа 20"/>
          <p:cNvGrpSpPr>
            <a:grpSpLocks/>
          </p:cNvGrpSpPr>
          <p:nvPr/>
        </p:nvGrpSpPr>
        <p:grpSpPr bwMode="auto">
          <a:xfrm>
            <a:off x="1377950" y="3430588"/>
            <a:ext cx="6357938" cy="1643062"/>
            <a:chOff x="3296055" y="1315773"/>
            <a:chExt cx="1519074" cy="942735"/>
          </a:xfrm>
        </p:grpSpPr>
        <p:sp>
          <p:nvSpPr>
            <p:cNvPr id="39944" name="AutoShape 66"/>
            <p:cNvSpPr>
              <a:spLocks noChangeArrowheads="1"/>
            </p:cNvSpPr>
            <p:nvPr/>
          </p:nvSpPr>
          <p:spPr bwMode="auto">
            <a:xfrm>
              <a:off x="3296055" y="1315773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3347260" y="1353733"/>
              <a:ext cx="1416664" cy="7624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328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3 балла</a:t>
              </a:r>
            </a:p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Вопрос на соответствие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2" action="ppaction://hlinksldjump"/>
              </a:endParaRPr>
            </a:p>
          </p:txBody>
        </p:sp>
      </p:grpSp>
      <p:grpSp>
        <p:nvGrpSpPr>
          <p:cNvPr id="39941" name="Группа 23"/>
          <p:cNvGrpSpPr>
            <a:grpSpLocks/>
          </p:cNvGrpSpPr>
          <p:nvPr/>
        </p:nvGrpSpPr>
        <p:grpSpPr bwMode="auto">
          <a:xfrm>
            <a:off x="1370013" y="5113338"/>
            <a:ext cx="6357937" cy="1643062"/>
            <a:chOff x="3281895" y="1229603"/>
            <a:chExt cx="1519074" cy="942735"/>
          </a:xfrm>
        </p:grpSpPr>
        <p:sp>
          <p:nvSpPr>
            <p:cNvPr id="39942" name="AutoShape 66"/>
            <p:cNvSpPr>
              <a:spLocks noChangeArrowheads="1"/>
            </p:cNvSpPr>
            <p:nvPr/>
          </p:nvSpPr>
          <p:spPr bwMode="auto">
            <a:xfrm>
              <a:off x="3281895" y="1229603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3347260" y="1353733"/>
              <a:ext cx="1416664" cy="7624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328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99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4 балла</a:t>
              </a:r>
            </a:p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</a:rPr>
                <a:t>По описанию назовите героя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Группа 80"/>
          <p:cNvGrpSpPr/>
          <p:nvPr/>
        </p:nvGrpSpPr>
        <p:grpSpPr>
          <a:xfrm>
            <a:off x="571472" y="928670"/>
            <a:ext cx="1519074" cy="942735"/>
            <a:chOff x="539750" y="1268412"/>
            <a:chExt cx="1519074" cy="942735"/>
          </a:xfrm>
          <a:solidFill>
            <a:srgbClr val="00B0F0"/>
          </a:solidFill>
        </p:grpSpPr>
        <p:sp>
          <p:nvSpPr>
            <p:cNvPr id="198711" name="AutoShape 54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39750" y="12684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12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962336" y="1440333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2" action="ppaction://hlinksldjump"/>
                </a:rPr>
                <a:t>1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</a:endParaRPr>
            </a:p>
          </p:txBody>
        </p:sp>
      </p:grpSp>
      <p:grpSp>
        <p:nvGrpSpPr>
          <p:cNvPr id="40962" name="Группа 81"/>
          <p:cNvGrpSpPr>
            <a:grpSpLocks/>
          </p:cNvGrpSpPr>
          <p:nvPr/>
        </p:nvGrpSpPr>
        <p:grpSpPr bwMode="auto">
          <a:xfrm>
            <a:off x="2071688" y="928688"/>
            <a:ext cx="1519237" cy="942975"/>
            <a:chOff x="1908175" y="1268412"/>
            <a:chExt cx="1519074" cy="942735"/>
          </a:xfrm>
        </p:grpSpPr>
        <p:sp>
          <p:nvSpPr>
            <p:cNvPr id="41007" name="AutoShape 56"/>
            <p:cNvSpPr>
              <a:spLocks noChangeArrowheads="1"/>
            </p:cNvSpPr>
            <p:nvPr/>
          </p:nvSpPr>
          <p:spPr bwMode="auto">
            <a:xfrm>
              <a:off x="1908175" y="12684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08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2268538" y="14128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2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089077" y="1886861"/>
            <a:ext cx="1519074" cy="942735"/>
            <a:chOff x="3214678" y="2143116"/>
            <a:chExt cx="1519074" cy="942735"/>
          </a:xfrm>
          <a:solidFill>
            <a:srgbClr val="00B0F0"/>
          </a:solidFill>
        </p:grpSpPr>
        <p:sp>
          <p:nvSpPr>
            <p:cNvPr id="198715" name="AutoShape 58"/>
            <p:cNvSpPr>
              <a:spLocks noChangeArrowheads="1"/>
            </p:cNvSpPr>
            <p:nvPr/>
          </p:nvSpPr>
          <p:spPr bwMode="auto">
            <a:xfrm>
              <a:off x="3214678" y="2143116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16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630613" y="2251075"/>
              <a:ext cx="584197" cy="606421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3" action="ppaction://hlinksldjump"/>
                </a:rPr>
                <a:t>9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4" action="ppaction://hlinksldjump"/>
              </a:endParaRPr>
            </a:p>
          </p:txBody>
        </p:sp>
      </p:grpSp>
      <p:grpSp>
        <p:nvGrpSpPr>
          <p:cNvPr id="40964" name="Группа 56"/>
          <p:cNvGrpSpPr>
            <a:grpSpLocks/>
          </p:cNvGrpSpPr>
          <p:nvPr/>
        </p:nvGrpSpPr>
        <p:grpSpPr bwMode="auto">
          <a:xfrm>
            <a:off x="6626225" y="1897063"/>
            <a:ext cx="1519238" cy="942975"/>
            <a:chOff x="4629150" y="2119312"/>
            <a:chExt cx="1519074" cy="942735"/>
          </a:xfrm>
        </p:grpSpPr>
        <p:sp>
          <p:nvSpPr>
            <p:cNvPr id="41005" name="AutoShape 60"/>
            <p:cNvSpPr>
              <a:spLocks noChangeArrowheads="1"/>
            </p:cNvSpPr>
            <p:nvPr/>
          </p:nvSpPr>
          <p:spPr bwMode="auto">
            <a:xfrm>
              <a:off x="4629150" y="21193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06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4989513" y="22637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10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81826" y="2843210"/>
            <a:ext cx="1519074" cy="942736"/>
            <a:chOff x="7215206" y="5214950"/>
            <a:chExt cx="1519074" cy="942736"/>
          </a:xfrm>
          <a:solidFill>
            <a:srgbClr val="FF3300"/>
          </a:solidFill>
        </p:grpSpPr>
        <p:sp>
          <p:nvSpPr>
            <p:cNvPr id="198719" name="AutoShape 62"/>
            <p:cNvSpPr>
              <a:spLocks noChangeArrowheads="1"/>
            </p:cNvSpPr>
            <p:nvPr/>
          </p:nvSpPr>
          <p:spPr bwMode="auto">
            <a:xfrm>
              <a:off x="7215206" y="5214950"/>
              <a:ext cx="1519074" cy="9427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20" name="WordArt 63"/>
            <p:cNvSpPr>
              <a:spLocks noChangeArrowheads="1" noChangeShapeType="1" noTextEdit="1"/>
            </p:cNvSpPr>
            <p:nvPr/>
          </p:nvSpPr>
          <p:spPr bwMode="auto">
            <a:xfrm>
              <a:off x="7632257" y="5398851"/>
              <a:ext cx="675765" cy="579999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5" action="ppaction://hlinksldjump"/>
                </a:rPr>
                <a:t>11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6" action="ppaction://hlinksldjump"/>
              </a:endParaRPr>
            </a:p>
          </p:txBody>
        </p:sp>
      </p:grpSp>
      <p:grpSp>
        <p:nvGrpSpPr>
          <p:cNvPr id="40966" name="Группа 82"/>
          <p:cNvGrpSpPr>
            <a:grpSpLocks/>
          </p:cNvGrpSpPr>
          <p:nvPr/>
        </p:nvGrpSpPr>
        <p:grpSpPr bwMode="auto">
          <a:xfrm>
            <a:off x="3590925" y="947738"/>
            <a:ext cx="1519238" cy="942975"/>
            <a:chOff x="3296055" y="1287866"/>
            <a:chExt cx="1519074" cy="942735"/>
          </a:xfrm>
        </p:grpSpPr>
        <p:sp>
          <p:nvSpPr>
            <p:cNvPr id="41003" name="AutoShape 66"/>
            <p:cNvSpPr>
              <a:spLocks noChangeArrowheads="1"/>
            </p:cNvSpPr>
            <p:nvPr/>
          </p:nvSpPr>
          <p:spPr bwMode="auto">
            <a:xfrm>
              <a:off x="3296055" y="1287866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rgbClr val="FFFF2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04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3636963" y="14128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3</a:t>
              </a: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081794" y="928670"/>
            <a:ext cx="1519074" cy="942735"/>
            <a:chOff x="4643438" y="1268412"/>
            <a:chExt cx="1519074" cy="942735"/>
          </a:xfrm>
          <a:solidFill>
            <a:schemeClr val="accent4">
              <a:lumMod val="75000"/>
            </a:schemeClr>
          </a:solidFill>
        </p:grpSpPr>
        <p:sp>
          <p:nvSpPr>
            <p:cNvPr id="198725" name="AutoShape 68"/>
            <p:cNvSpPr>
              <a:spLocks noChangeArrowheads="1"/>
            </p:cNvSpPr>
            <p:nvPr/>
          </p:nvSpPr>
          <p:spPr bwMode="auto">
            <a:xfrm>
              <a:off x="4643438" y="12684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26" name="WordArt 69"/>
            <p:cNvSpPr>
              <a:spLocks noChangeArrowheads="1" noChangeShapeType="1" noTextEdit="1"/>
            </p:cNvSpPr>
            <p:nvPr/>
          </p:nvSpPr>
          <p:spPr bwMode="auto">
            <a:xfrm>
              <a:off x="5003800" y="1412875"/>
              <a:ext cx="675765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7" action="ppaction://hlinksldjump"/>
                </a:rPr>
                <a:t>4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8" action="ppaction://hlinksldjump"/>
              </a:endParaRPr>
            </a:p>
          </p:txBody>
        </p:sp>
      </p:grpSp>
      <p:sp>
        <p:nvSpPr>
          <p:cNvPr id="40968" name="AutoShape 70"/>
          <p:cNvSpPr>
            <a:spLocks noChangeArrowheads="1"/>
          </p:cNvSpPr>
          <p:nvPr/>
        </p:nvSpPr>
        <p:spPr bwMode="auto">
          <a:xfrm>
            <a:off x="6638925" y="920750"/>
            <a:ext cx="1519238" cy="942975"/>
          </a:xfrm>
          <a:prstGeom prst="roundRect">
            <a:avLst>
              <a:gd name="adj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9" name="WordArt 71"/>
          <p:cNvSpPr>
            <a:spLocks noChangeArrowheads="1" noChangeShapeType="1" noTextEdit="1"/>
          </p:cNvSpPr>
          <p:nvPr/>
        </p:nvSpPr>
        <p:spPr bwMode="auto">
          <a:xfrm>
            <a:off x="7000875" y="1071563"/>
            <a:ext cx="676275" cy="579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5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2071670" y="1880164"/>
            <a:ext cx="1519074" cy="942735"/>
            <a:chOff x="5857884" y="4786322"/>
            <a:chExt cx="1519074" cy="942735"/>
          </a:xfrm>
          <a:solidFill>
            <a:srgbClr val="FF3300"/>
          </a:solidFill>
        </p:grpSpPr>
        <p:sp>
          <p:nvSpPr>
            <p:cNvPr id="198733" name="AutoShape 76"/>
            <p:cNvSpPr>
              <a:spLocks noChangeArrowheads="1"/>
            </p:cNvSpPr>
            <p:nvPr/>
          </p:nvSpPr>
          <p:spPr bwMode="auto">
            <a:xfrm>
              <a:off x="5857884" y="478632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34" name="WordArt 77"/>
            <p:cNvSpPr>
              <a:spLocks noChangeArrowheads="1" noChangeShapeType="1" noTextEdit="1"/>
            </p:cNvSpPr>
            <p:nvPr/>
          </p:nvSpPr>
          <p:spPr bwMode="auto">
            <a:xfrm>
              <a:off x="6323013" y="4892675"/>
              <a:ext cx="606441" cy="60802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9" action="ppaction://hlinksldjump"/>
                </a:rPr>
                <a:t>7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3607129" y="4732727"/>
            <a:ext cx="1519074" cy="942735"/>
            <a:chOff x="5962650" y="3859212"/>
            <a:chExt cx="1519074" cy="942735"/>
          </a:xfrm>
          <a:solidFill>
            <a:srgbClr val="FF3300"/>
          </a:solidFill>
        </p:grpSpPr>
        <p:sp>
          <p:nvSpPr>
            <p:cNvPr id="198735" name="AutoShape 78"/>
            <p:cNvSpPr>
              <a:spLocks noChangeArrowheads="1"/>
            </p:cNvSpPr>
            <p:nvPr/>
          </p:nvSpPr>
          <p:spPr bwMode="auto">
            <a:xfrm>
              <a:off x="5962650" y="38592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36" name="WordArt 79"/>
            <p:cNvSpPr>
              <a:spLocks noChangeArrowheads="1" noChangeShapeType="1" noTextEdit="1"/>
            </p:cNvSpPr>
            <p:nvPr/>
          </p:nvSpPr>
          <p:spPr bwMode="auto">
            <a:xfrm>
              <a:off x="6323013" y="40036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0" action="ppaction://hlinksldjump"/>
                </a:rPr>
                <a:t>23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071670" y="3786190"/>
            <a:ext cx="1519074" cy="942735"/>
            <a:chOff x="5962650" y="2995612"/>
            <a:chExt cx="1519074" cy="942735"/>
          </a:xfrm>
          <a:solidFill>
            <a:srgbClr val="FFFF2D"/>
          </a:solidFill>
        </p:grpSpPr>
        <p:sp>
          <p:nvSpPr>
            <p:cNvPr id="198737" name="AutoShape 80"/>
            <p:cNvSpPr>
              <a:spLocks noChangeArrowheads="1"/>
            </p:cNvSpPr>
            <p:nvPr/>
          </p:nvSpPr>
          <p:spPr bwMode="auto">
            <a:xfrm>
              <a:off x="5962650" y="29956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38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6323013" y="31400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2" action="ppaction://hlinksldjump"/>
                </a:rPr>
                <a:t>17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3" action="ppaction://hlinksldjump"/>
              </a:endParaRPr>
            </a:p>
          </p:txBody>
        </p:sp>
      </p:grpSp>
      <p:sp>
        <p:nvSpPr>
          <p:cNvPr id="40973" name="AutoShape 90"/>
          <p:cNvSpPr>
            <a:spLocks noChangeArrowheads="1"/>
          </p:cNvSpPr>
          <p:nvPr/>
        </p:nvSpPr>
        <p:spPr bwMode="auto">
          <a:xfrm>
            <a:off x="571500" y="4714875"/>
            <a:ext cx="1519238" cy="9429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74" name="WordArt 91"/>
          <p:cNvSpPr>
            <a:spLocks noChangeArrowheads="1" noChangeShapeType="1" noTextEdit="1"/>
          </p:cNvSpPr>
          <p:nvPr/>
        </p:nvSpPr>
        <p:spPr bwMode="auto">
          <a:xfrm>
            <a:off x="1000125" y="4857750"/>
            <a:ext cx="676275" cy="579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21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6623313" y="2837133"/>
            <a:ext cx="1519074" cy="942735"/>
            <a:chOff x="3263493" y="3037867"/>
            <a:chExt cx="1519074" cy="942735"/>
          </a:xfrm>
          <a:solidFill>
            <a:srgbClr val="FFFF2D"/>
          </a:solidFill>
        </p:grpSpPr>
        <p:sp>
          <p:nvSpPr>
            <p:cNvPr id="198749" name="AutoShape 92"/>
            <p:cNvSpPr>
              <a:spLocks noChangeArrowheads="1"/>
            </p:cNvSpPr>
            <p:nvPr/>
          </p:nvSpPr>
          <p:spPr bwMode="auto">
            <a:xfrm>
              <a:off x="3263493" y="3037867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50" name="WordArt 93">
              <a:hlinkClick r:id="rId10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43313" y="31400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4" action="ppaction://hlinksldjump"/>
                </a:rPr>
                <a:t>15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5" action="ppaction://hlinksldjump"/>
              </a:endParaRPr>
            </a:p>
          </p:txBody>
        </p:sp>
      </p:grpSp>
      <p:grpSp>
        <p:nvGrpSpPr>
          <p:cNvPr id="40976" name="Группа 72"/>
          <p:cNvGrpSpPr>
            <a:grpSpLocks/>
          </p:cNvGrpSpPr>
          <p:nvPr/>
        </p:nvGrpSpPr>
        <p:grpSpPr bwMode="auto">
          <a:xfrm>
            <a:off x="3600450" y="3795713"/>
            <a:ext cx="1519238" cy="942975"/>
            <a:chOff x="4591050" y="4760912"/>
            <a:chExt cx="1519074" cy="942735"/>
          </a:xfrm>
        </p:grpSpPr>
        <p:sp>
          <p:nvSpPr>
            <p:cNvPr id="41001" name="AutoShape 96"/>
            <p:cNvSpPr>
              <a:spLocks noChangeArrowheads="1"/>
            </p:cNvSpPr>
            <p:nvPr/>
          </p:nvSpPr>
          <p:spPr bwMode="auto">
            <a:xfrm>
              <a:off x="4591050" y="47609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02" name="WordArt 97"/>
            <p:cNvSpPr>
              <a:spLocks noChangeArrowheads="1" noChangeShapeType="1" noTextEdit="1"/>
            </p:cNvSpPr>
            <p:nvPr/>
          </p:nvSpPr>
          <p:spPr bwMode="auto">
            <a:xfrm>
              <a:off x="4951413" y="49053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18</a:t>
              </a:r>
            </a:p>
          </p:txBody>
        </p:sp>
      </p:grpSp>
      <p:grpSp>
        <p:nvGrpSpPr>
          <p:cNvPr id="40977" name="Группа 71"/>
          <p:cNvGrpSpPr>
            <a:grpSpLocks/>
          </p:cNvGrpSpPr>
          <p:nvPr/>
        </p:nvGrpSpPr>
        <p:grpSpPr bwMode="auto">
          <a:xfrm>
            <a:off x="2097088" y="4735513"/>
            <a:ext cx="1519237" cy="942975"/>
            <a:chOff x="4603750" y="3859212"/>
            <a:chExt cx="1519074" cy="942735"/>
          </a:xfrm>
        </p:grpSpPr>
        <p:sp>
          <p:nvSpPr>
            <p:cNvPr id="40999" name="AutoShape 98"/>
            <p:cNvSpPr>
              <a:spLocks noChangeArrowheads="1"/>
            </p:cNvSpPr>
            <p:nvPr/>
          </p:nvSpPr>
          <p:spPr bwMode="auto">
            <a:xfrm>
              <a:off x="4603750" y="38592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00" name="WordArt 99"/>
            <p:cNvSpPr>
              <a:spLocks noChangeArrowheads="1" noChangeShapeType="1" noTextEdit="1"/>
            </p:cNvSpPr>
            <p:nvPr/>
          </p:nvSpPr>
          <p:spPr bwMode="auto">
            <a:xfrm>
              <a:off x="4964113" y="40036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22</a:t>
              </a: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71472" y="3786190"/>
            <a:ext cx="1519074" cy="942735"/>
            <a:chOff x="4629150" y="2995612"/>
            <a:chExt cx="1519074" cy="942735"/>
          </a:xfrm>
          <a:solidFill>
            <a:srgbClr val="00B0F0"/>
          </a:solidFill>
        </p:grpSpPr>
        <p:sp>
          <p:nvSpPr>
            <p:cNvPr id="198757" name="AutoShape 100"/>
            <p:cNvSpPr>
              <a:spLocks noChangeArrowheads="1"/>
            </p:cNvSpPr>
            <p:nvPr/>
          </p:nvSpPr>
          <p:spPr bwMode="auto">
            <a:xfrm>
              <a:off x="4629150" y="29956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58" name="WordArt 101"/>
            <p:cNvSpPr>
              <a:spLocks noChangeArrowheads="1" noChangeShapeType="1" noTextEdit="1"/>
            </p:cNvSpPr>
            <p:nvPr/>
          </p:nvSpPr>
          <p:spPr bwMode="auto">
            <a:xfrm>
              <a:off x="5000628" y="3143248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6" action="ppaction://hlinksldjump"/>
                </a:rPr>
                <a:t>16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78788" y="1873788"/>
            <a:ext cx="1519074" cy="942735"/>
            <a:chOff x="565150" y="2119312"/>
            <a:chExt cx="1519074" cy="942735"/>
          </a:xfrm>
          <a:solidFill>
            <a:srgbClr val="FFFF2D"/>
          </a:solidFill>
        </p:grpSpPr>
        <p:sp>
          <p:nvSpPr>
            <p:cNvPr id="198759" name="AutoShape 102"/>
            <p:cNvSpPr>
              <a:spLocks noChangeArrowheads="1"/>
            </p:cNvSpPr>
            <p:nvPr/>
          </p:nvSpPr>
          <p:spPr bwMode="auto">
            <a:xfrm>
              <a:off x="565150" y="21193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60" name="WordArt 103"/>
            <p:cNvSpPr>
              <a:spLocks noChangeArrowheads="1" noChangeShapeType="1" noTextEdit="1"/>
            </p:cNvSpPr>
            <p:nvPr/>
          </p:nvSpPr>
          <p:spPr bwMode="auto">
            <a:xfrm>
              <a:off x="925513" y="22637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7" action="ppaction://hlinksldjump"/>
                </a:rPr>
                <a:t>6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40980" name="Группа 58"/>
          <p:cNvGrpSpPr>
            <a:grpSpLocks/>
          </p:cNvGrpSpPr>
          <p:nvPr/>
        </p:nvGrpSpPr>
        <p:grpSpPr bwMode="auto">
          <a:xfrm>
            <a:off x="3548063" y="1898650"/>
            <a:ext cx="1519237" cy="942975"/>
            <a:chOff x="1924050" y="2132012"/>
            <a:chExt cx="1519074" cy="942735"/>
          </a:xfrm>
        </p:grpSpPr>
        <p:sp>
          <p:nvSpPr>
            <p:cNvPr id="40997" name="AutoShape 104"/>
            <p:cNvSpPr>
              <a:spLocks noChangeArrowheads="1"/>
            </p:cNvSpPr>
            <p:nvPr/>
          </p:nvSpPr>
          <p:spPr bwMode="auto">
            <a:xfrm>
              <a:off x="1924050" y="2132012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8" name="WordArt 105"/>
            <p:cNvSpPr>
              <a:spLocks noChangeArrowheads="1" noChangeShapeType="1" noTextEdit="1"/>
            </p:cNvSpPr>
            <p:nvPr/>
          </p:nvSpPr>
          <p:spPr bwMode="auto">
            <a:xfrm>
              <a:off x="2284413" y="2276475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8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565485" y="2857496"/>
            <a:ext cx="1519074" cy="942735"/>
            <a:chOff x="552450" y="3008312"/>
            <a:chExt cx="1519074" cy="942735"/>
          </a:xfrm>
          <a:solidFill>
            <a:srgbClr val="00B0F0"/>
          </a:solidFill>
        </p:grpSpPr>
        <p:sp>
          <p:nvSpPr>
            <p:cNvPr id="198763" name="AutoShape 106"/>
            <p:cNvSpPr>
              <a:spLocks noChangeArrowheads="1"/>
            </p:cNvSpPr>
            <p:nvPr/>
          </p:nvSpPr>
          <p:spPr bwMode="auto">
            <a:xfrm>
              <a:off x="552450" y="3008312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64" name="WordArt 107"/>
            <p:cNvSpPr>
              <a:spLocks noChangeArrowheads="1" noChangeShapeType="1" noTextEdit="1"/>
            </p:cNvSpPr>
            <p:nvPr/>
          </p:nvSpPr>
          <p:spPr bwMode="auto">
            <a:xfrm>
              <a:off x="912813" y="3152775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8" action="ppaction://hlinksldjump"/>
                </a:rPr>
                <a:t>13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1" action="ppaction://hlinksldjump"/>
              </a:endParaRPr>
            </a:p>
          </p:txBody>
        </p:sp>
      </p:grpSp>
      <p:grpSp>
        <p:nvGrpSpPr>
          <p:cNvPr id="40982" name="Группа 63"/>
          <p:cNvGrpSpPr>
            <a:grpSpLocks/>
          </p:cNvGrpSpPr>
          <p:nvPr/>
        </p:nvGrpSpPr>
        <p:grpSpPr bwMode="auto">
          <a:xfrm>
            <a:off x="5099050" y="2852738"/>
            <a:ext cx="1519238" cy="941387"/>
            <a:chOff x="1940533" y="2947785"/>
            <a:chExt cx="1519074" cy="942735"/>
          </a:xfrm>
        </p:grpSpPr>
        <p:sp>
          <p:nvSpPr>
            <p:cNvPr id="40995" name="AutoShape 108"/>
            <p:cNvSpPr>
              <a:spLocks noChangeArrowheads="1"/>
            </p:cNvSpPr>
            <p:nvPr/>
          </p:nvSpPr>
          <p:spPr bwMode="auto">
            <a:xfrm>
              <a:off x="1940533" y="2947785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6" name="WordArt 109"/>
            <p:cNvSpPr>
              <a:spLocks noChangeArrowheads="1" noChangeShapeType="1" noTextEdit="1"/>
            </p:cNvSpPr>
            <p:nvPr/>
          </p:nvSpPr>
          <p:spPr bwMode="auto">
            <a:xfrm>
              <a:off x="2285983" y="3101975"/>
              <a:ext cx="659029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14</a:t>
              </a:r>
            </a:p>
          </p:txBody>
        </p:sp>
      </p:grpSp>
      <p:grpSp>
        <p:nvGrpSpPr>
          <p:cNvPr id="40983" name="Группа 74"/>
          <p:cNvGrpSpPr>
            <a:grpSpLocks/>
          </p:cNvGrpSpPr>
          <p:nvPr/>
        </p:nvGrpSpPr>
        <p:grpSpPr bwMode="auto">
          <a:xfrm>
            <a:off x="5124450" y="3783013"/>
            <a:ext cx="1519238" cy="942975"/>
            <a:chOff x="642910" y="5915265"/>
            <a:chExt cx="1519074" cy="942735"/>
          </a:xfrm>
        </p:grpSpPr>
        <p:sp>
          <p:nvSpPr>
            <p:cNvPr id="40993" name="AutoShape 110"/>
            <p:cNvSpPr>
              <a:spLocks noChangeArrowheads="1"/>
            </p:cNvSpPr>
            <p:nvPr/>
          </p:nvSpPr>
          <p:spPr bwMode="auto">
            <a:xfrm>
              <a:off x="642910" y="5915265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4" name="WordArt 111"/>
            <p:cNvSpPr>
              <a:spLocks noChangeArrowheads="1" noChangeShapeType="1" noTextEdit="1"/>
            </p:cNvSpPr>
            <p:nvPr/>
          </p:nvSpPr>
          <p:spPr bwMode="auto">
            <a:xfrm>
              <a:off x="1003273" y="6059728"/>
              <a:ext cx="675764" cy="5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19</a:t>
              </a: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6652191" y="3779722"/>
            <a:ext cx="1519074" cy="942735"/>
            <a:chOff x="2143108" y="5915265"/>
            <a:chExt cx="1519074" cy="942735"/>
          </a:xfrm>
          <a:solidFill>
            <a:srgbClr val="FF3300"/>
          </a:solidFill>
        </p:grpSpPr>
        <p:sp>
          <p:nvSpPr>
            <p:cNvPr id="198769" name="AutoShape 112"/>
            <p:cNvSpPr>
              <a:spLocks noChangeArrowheads="1"/>
            </p:cNvSpPr>
            <p:nvPr/>
          </p:nvSpPr>
          <p:spPr bwMode="auto">
            <a:xfrm>
              <a:off x="2143108" y="5915265"/>
              <a:ext cx="1519074" cy="942735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cs typeface="+mn-cs"/>
              </a:endParaRPr>
            </a:p>
          </p:txBody>
        </p:sp>
        <p:sp>
          <p:nvSpPr>
            <p:cNvPr id="198770" name="WordArt 113"/>
            <p:cNvSpPr>
              <a:spLocks noChangeArrowheads="1" noChangeShapeType="1" noTextEdit="1"/>
            </p:cNvSpPr>
            <p:nvPr/>
          </p:nvSpPr>
          <p:spPr bwMode="auto">
            <a:xfrm>
              <a:off x="2581464" y="6075551"/>
              <a:ext cx="675764" cy="580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 pitchFamily="18" charset="0"/>
                  <a:cs typeface="+mn-cs"/>
                  <a:hlinkClick r:id="rId15" action="ppaction://hlinksldjump"/>
                </a:rPr>
                <a:t>20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 pitchFamily="18" charset="0"/>
                <a:cs typeface="+mn-cs"/>
                <a:hlinkClick r:id="rId19" action="ppaction://hlinksldjump"/>
              </a:endParaRPr>
            </a:p>
          </p:txBody>
        </p:sp>
      </p:grpSp>
      <p:sp>
        <p:nvSpPr>
          <p:cNvPr id="40985" name="AutoShape 114"/>
          <p:cNvSpPr>
            <a:spLocks noChangeArrowheads="1"/>
          </p:cNvSpPr>
          <p:nvPr/>
        </p:nvSpPr>
        <p:spPr bwMode="auto">
          <a:xfrm>
            <a:off x="6667500" y="4727575"/>
            <a:ext cx="1519238" cy="9429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86" name="WordArt 115"/>
          <p:cNvSpPr>
            <a:spLocks noChangeArrowheads="1" noChangeShapeType="1" noTextEdit="1"/>
          </p:cNvSpPr>
          <p:nvPr/>
        </p:nvSpPr>
        <p:spPr bwMode="auto">
          <a:xfrm>
            <a:off x="7013575" y="4845050"/>
            <a:ext cx="674688" cy="579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25</a:t>
            </a:r>
          </a:p>
        </p:txBody>
      </p:sp>
      <p:grpSp>
        <p:nvGrpSpPr>
          <p:cNvPr id="40987" name="Группа 64"/>
          <p:cNvGrpSpPr>
            <a:grpSpLocks/>
          </p:cNvGrpSpPr>
          <p:nvPr/>
        </p:nvGrpSpPr>
        <p:grpSpPr bwMode="auto">
          <a:xfrm>
            <a:off x="2078038" y="2843213"/>
            <a:ext cx="1519237" cy="941387"/>
            <a:chOff x="2490586" y="5766090"/>
            <a:chExt cx="1519074" cy="942735"/>
          </a:xfrm>
        </p:grpSpPr>
        <p:sp>
          <p:nvSpPr>
            <p:cNvPr id="40991" name="AutoShape 116"/>
            <p:cNvSpPr>
              <a:spLocks noChangeArrowheads="1"/>
            </p:cNvSpPr>
            <p:nvPr/>
          </p:nvSpPr>
          <p:spPr bwMode="auto">
            <a:xfrm>
              <a:off x="2490586" y="5766090"/>
              <a:ext cx="1519074" cy="9427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2" name="WordArt 117"/>
            <p:cNvSpPr>
              <a:spLocks noChangeArrowheads="1" noChangeShapeType="1" noTextEdit="1"/>
            </p:cNvSpPr>
            <p:nvPr/>
          </p:nvSpPr>
          <p:spPr bwMode="auto">
            <a:xfrm>
              <a:off x="2945326" y="5943311"/>
              <a:ext cx="646910" cy="5910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Georgia"/>
                </a:rPr>
                <a:t>12</a:t>
              </a:r>
            </a:p>
          </p:txBody>
        </p:sp>
      </p:grpSp>
      <p:sp>
        <p:nvSpPr>
          <p:cNvPr id="40988" name="AutoShape 120"/>
          <p:cNvSpPr>
            <a:spLocks noChangeArrowheads="1"/>
          </p:cNvSpPr>
          <p:nvPr/>
        </p:nvSpPr>
        <p:spPr bwMode="auto">
          <a:xfrm>
            <a:off x="5141913" y="4741863"/>
            <a:ext cx="1519237" cy="942975"/>
          </a:xfrm>
          <a:prstGeom prst="roundRect">
            <a:avLst>
              <a:gd name="adj" fmla="val 16667"/>
            </a:avLst>
          </a:prstGeom>
          <a:solidFill>
            <a:srgbClr val="FFFF2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89" name="WordArt 121"/>
          <p:cNvSpPr>
            <a:spLocks noChangeArrowheads="1" noChangeShapeType="1" noTextEdit="1"/>
          </p:cNvSpPr>
          <p:nvPr/>
        </p:nvSpPr>
        <p:spPr bwMode="auto">
          <a:xfrm>
            <a:off x="5505450" y="4873625"/>
            <a:ext cx="676275" cy="579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Georgia"/>
              </a:rPr>
              <a:t>24</a:t>
            </a:r>
          </a:p>
        </p:txBody>
      </p:sp>
      <p:sp>
        <p:nvSpPr>
          <p:cNvPr id="78" name="Солнце 77">
            <a:hlinkClick r:id="rId10" action="ppaction://hlinksldjump"/>
          </p:cNvPr>
          <p:cNvSpPr/>
          <p:nvPr/>
        </p:nvSpPr>
        <p:spPr>
          <a:xfrm>
            <a:off x="357188" y="5857875"/>
            <a:ext cx="928687" cy="1000125"/>
          </a:xfrm>
          <a:prstGeom prst="su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66FFFF"/>
            </a:gs>
            <a:gs pos="20000">
              <a:srgbClr val="3399FF"/>
            </a:gs>
            <a:gs pos="50000">
              <a:schemeClr val="accent1">
                <a:lumMod val="60000"/>
                <a:lumOff val="40000"/>
              </a:schemeClr>
            </a:gs>
            <a:gs pos="75000">
              <a:schemeClr val="accent1">
                <a:lumMod val="75000"/>
              </a:schemeClr>
            </a:gs>
            <a:gs pos="89999">
              <a:srgbClr val="00CCFF"/>
            </a:gs>
            <a:gs pos="100000">
              <a:srgbClr val="0000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11"/>
          <p:cNvSpPr txBox="1">
            <a:spLocks noChangeArrowheads="1"/>
          </p:cNvSpPr>
          <p:nvPr/>
        </p:nvSpPr>
        <p:spPr bwMode="auto">
          <a:xfrm>
            <a:off x="115888" y="528638"/>
            <a:ext cx="88201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>
                <a:solidFill>
                  <a:srgbClr val="F4EE00"/>
                </a:solidFill>
                <a:latin typeface="Times New Roman" pitchFamily="18" charset="0"/>
                <a:cs typeface="Times New Roman" pitchFamily="18" charset="0"/>
              </a:rPr>
              <a:t>Поставьте в соответствие даты и события</a:t>
            </a:r>
          </a:p>
        </p:txBody>
      </p:sp>
      <p:sp>
        <p:nvSpPr>
          <p:cNvPr id="278640" name="Oval 112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1" name="Oval 113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2" name="Oval 114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3" name="Oval 115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4" name="Oval 116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5" name="Oval 117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6" name="Oval 118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7" name="Oval 119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8" name="Oval 120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9" name="Oval 121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97" name="AutoShape 12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428625" y="1214438"/>
          <a:ext cx="8286807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650"/>
                <a:gridCol w="3926506"/>
                <a:gridCol w="428627"/>
                <a:gridCol w="34290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1.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Битва за Берлин </a:t>
                      </a:r>
                      <a:endParaRPr lang="ru-RU" sz="3200" b="1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а)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июля 1942 г. – </a:t>
                      </a:r>
                    </a:p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февраля 1943 г.</a:t>
                      </a:r>
                      <a:endParaRPr lang="ru-RU" sz="2800" b="0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2.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Сталинградская битва </a:t>
                      </a:r>
                      <a:endParaRPr lang="ru-RU" sz="3200" b="1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б)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сентября  1941 г. – </a:t>
                      </a:r>
                    </a:p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5-6 декабря 1941 г.</a:t>
                      </a:r>
                      <a:endParaRPr lang="ru-RU" sz="2800" b="0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3.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Битва за Москву </a:t>
                      </a:r>
                      <a:endParaRPr lang="ru-RU" sz="3200" b="1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в)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июля 1943 г. –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августа 1943 г.</a:t>
                      </a:r>
                      <a:endParaRPr lang="ru-RU" sz="2800" b="0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4.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Курская битва </a:t>
                      </a:r>
                      <a:endParaRPr lang="ru-RU" sz="3200" b="1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г)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апреля  1945 г.– </a:t>
                      </a:r>
                    </a:p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мая 1945 г.</a:t>
                      </a:r>
                      <a:endParaRPr lang="ru-RU" sz="2800" b="0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Скругленный прямоугольник 56"/>
          <p:cNvSpPr/>
          <p:nvPr/>
        </p:nvSpPr>
        <p:spPr>
          <a:xfrm>
            <a:off x="2857500" y="5286375"/>
            <a:ext cx="3500438" cy="1285875"/>
          </a:xfrm>
          <a:prstGeom prst="roundRect">
            <a:avLst/>
          </a:prstGeom>
          <a:ln w="63500"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357563" y="5357813"/>
            <a:ext cx="2500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1.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 г)</a:t>
            </a:r>
            <a:endParaRPr lang="ru-RU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2.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а)</a:t>
            </a:r>
            <a:endParaRPr lang="ru-RU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3.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б)</a:t>
            </a: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4. – в)</a:t>
            </a:r>
            <a:r>
              <a:rPr lang="ru-RU" b="1">
                <a:solidFill>
                  <a:srgbClr val="FFFF2D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40" grpId="0" animBg="1"/>
      <p:bldP spid="278641" grpId="0" animBg="1"/>
      <p:bldP spid="278642" grpId="0" animBg="1"/>
      <p:bldP spid="278643" grpId="0" animBg="1"/>
      <p:bldP spid="278644" grpId="0" animBg="1"/>
      <p:bldP spid="278645" grpId="0" animBg="1"/>
      <p:bldP spid="278646" grpId="0" animBg="1"/>
      <p:bldP spid="278647" grpId="0" animBg="1"/>
      <p:bldP spid="278648" grpId="0" animBg="1"/>
      <p:bldP spid="2786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90"/>
          <p:cNvSpPr txBox="1">
            <a:spLocks noChangeArrowheads="1"/>
          </p:cNvSpPr>
          <p:nvPr/>
        </p:nvSpPr>
        <p:spPr bwMode="auto">
          <a:xfrm>
            <a:off x="928688" y="1214438"/>
            <a:ext cx="72009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Высший орган государственной власти в СССР в годы Великой Отечественной войны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286375"/>
            <a:ext cx="4572000" cy="1571625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857500" y="5572125"/>
            <a:ext cx="41433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Государственный комитет обороны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2D"/>
            </a:gs>
            <a:gs pos="13000">
              <a:srgbClr val="FFA800"/>
            </a:gs>
            <a:gs pos="28000">
              <a:srgbClr val="F4EE00"/>
            </a:gs>
            <a:gs pos="42999">
              <a:srgbClr val="FFA800"/>
            </a:gs>
            <a:gs pos="58000">
              <a:srgbClr val="FFFC71"/>
            </a:gs>
            <a:gs pos="72000">
              <a:srgbClr val="FFA800"/>
            </a:gs>
            <a:gs pos="87000">
              <a:srgbClr val="F4EE00"/>
            </a:gs>
            <a:gs pos="100000">
              <a:srgbClr val="FFA800"/>
            </a:gs>
          </a:gsLst>
          <a:path path="shap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607425" cy="2589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3200" b="1" smtClean="0"/>
              <a:t> </a:t>
            </a:r>
            <a:r>
              <a:rPr lang="ru-RU" sz="5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Операция по прорыву обороны и разгрома врага под Сталинградом:</a:t>
            </a:r>
          </a:p>
          <a:p>
            <a:pPr eaLnBrk="1" hangingPunct="1">
              <a:buFont typeface="Wingdings" pitchFamily="2" charset="2"/>
              <a:buNone/>
            </a:pPr>
            <a:endParaRPr lang="ru-RU" sz="5400" smtClean="0"/>
          </a:p>
          <a:p>
            <a:pPr eaLnBrk="1" hangingPunct="1">
              <a:buFont typeface="Wingdings" pitchFamily="2" charset="2"/>
              <a:buNone/>
            </a:pPr>
            <a:endParaRPr lang="en-US" sz="3600" smtClean="0"/>
          </a:p>
        </p:txBody>
      </p:sp>
      <p:graphicFrame>
        <p:nvGraphicFramePr>
          <p:cNvPr id="95237" name="Group 5"/>
          <p:cNvGraphicFramePr>
            <a:graphicFrameLocks noGrp="1"/>
          </p:cNvGraphicFramePr>
          <p:nvPr>
            <p:ph sz="half" idx="2"/>
          </p:nvPr>
        </p:nvGraphicFramePr>
        <p:xfrm>
          <a:off x="857223" y="4437063"/>
          <a:ext cx="7858181" cy="1828800"/>
        </p:xfrm>
        <a:graphic>
          <a:graphicData uri="http://schemas.openxmlformats.org/drawingml/2006/table">
            <a:tbl>
              <a:tblPr/>
              <a:tblGrid>
                <a:gridCol w="3733723"/>
                <a:gridCol w="480627"/>
                <a:gridCol w="480627"/>
                <a:gridCol w="3163204"/>
              </a:tblGrid>
              <a:tr h="433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5260" name="WordArt 28"/>
          <p:cNvSpPr>
            <a:spLocks noChangeArrowheads="1" noChangeShapeType="1" noTextEdit="1"/>
          </p:cNvSpPr>
          <p:nvPr/>
        </p:nvSpPr>
        <p:spPr bwMode="auto">
          <a:xfrm>
            <a:off x="1000125" y="4572000"/>
            <a:ext cx="34290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Georgia"/>
              </a:rPr>
              <a:t>«Тайфун»</a:t>
            </a:r>
          </a:p>
        </p:txBody>
      </p:sp>
      <p:sp>
        <p:nvSpPr>
          <p:cNvPr id="95261" name="WordArt 29"/>
          <p:cNvSpPr>
            <a:spLocks noChangeArrowheads="1" noChangeShapeType="1" noTextEdit="1"/>
          </p:cNvSpPr>
          <p:nvPr/>
        </p:nvSpPr>
        <p:spPr bwMode="auto">
          <a:xfrm>
            <a:off x="1143000" y="5516563"/>
            <a:ext cx="32861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«Блау»</a:t>
            </a:r>
          </a:p>
        </p:txBody>
      </p:sp>
      <p:sp>
        <p:nvSpPr>
          <p:cNvPr id="95262" name="WordArt 30"/>
          <p:cNvSpPr>
            <a:spLocks noChangeArrowheads="1" noChangeShapeType="1" noTextEdit="1"/>
          </p:cNvSpPr>
          <p:nvPr/>
        </p:nvSpPr>
        <p:spPr bwMode="auto">
          <a:xfrm>
            <a:off x="5643563" y="4572000"/>
            <a:ext cx="2928937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«Цитадель»</a:t>
            </a:r>
          </a:p>
        </p:txBody>
      </p:sp>
      <p:sp>
        <p:nvSpPr>
          <p:cNvPr id="95263" name="WordArt 31"/>
          <p:cNvSpPr>
            <a:spLocks noChangeArrowheads="1" noChangeShapeType="1" noTextEdit="1"/>
          </p:cNvSpPr>
          <p:nvPr/>
        </p:nvSpPr>
        <p:spPr bwMode="auto">
          <a:xfrm>
            <a:off x="5786438" y="5500688"/>
            <a:ext cx="27146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«Уран»</a:t>
            </a:r>
          </a:p>
        </p:txBody>
      </p:sp>
      <p:sp>
        <p:nvSpPr>
          <p:cNvPr id="95269" name="WordArt 37"/>
          <p:cNvSpPr>
            <a:spLocks noChangeArrowheads="1" noChangeShapeType="1" noTextEdit="1"/>
          </p:cNvSpPr>
          <p:nvPr/>
        </p:nvSpPr>
        <p:spPr bwMode="auto">
          <a:xfrm>
            <a:off x="5130800" y="5422900"/>
            <a:ext cx="414338" cy="315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/>
              </a:rPr>
              <a:t>г</a:t>
            </a:r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51" name="AutoShape 12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325" y="6118225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0" grpId="0" animBg="1"/>
      <p:bldP spid="95261" grpId="0" animBg="1"/>
      <p:bldP spid="95262" grpId="0" animBg="1"/>
      <p:bldP spid="95263" grpId="0" animBg="1"/>
      <p:bldP spid="9526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90"/>
          <p:cNvSpPr txBox="1">
            <a:spLocks noChangeArrowheads="1"/>
          </p:cNvSpPr>
          <p:nvPr/>
        </p:nvSpPr>
        <p:spPr bwMode="auto">
          <a:xfrm>
            <a:off x="928688" y="1214438"/>
            <a:ext cx="72009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Советский разведчик, сообщивший накануне войны о готовящемся нападении Германии на СССР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68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286375"/>
            <a:ext cx="4572000" cy="1571625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857500" y="5572125"/>
            <a:ext cx="41433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Рихард</a:t>
            </a:r>
          </a:p>
          <a:p>
            <a:pPr algn="ctr"/>
            <a:r>
              <a:rPr lang="ru-RU" sz="3200" b="1">
                <a:latin typeface="Georgia" pitchFamily="18" charset="0"/>
              </a:rPr>
              <a:t>Зорге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" name="3275808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5825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2D"/>
            </a:gs>
            <a:gs pos="13000">
              <a:srgbClr val="FFA800"/>
            </a:gs>
            <a:gs pos="28000">
              <a:srgbClr val="F4EE00"/>
            </a:gs>
            <a:gs pos="42999">
              <a:srgbClr val="FFA800"/>
            </a:gs>
            <a:gs pos="58000">
              <a:srgbClr val="FFFC71"/>
            </a:gs>
            <a:gs pos="72000">
              <a:srgbClr val="FFA800"/>
            </a:gs>
            <a:gs pos="87000">
              <a:srgbClr val="F4EE00"/>
            </a:gs>
            <a:gs pos="100000">
              <a:srgbClr val="FFA800"/>
            </a:gs>
          </a:gsLst>
          <a:path path="shap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607425" cy="2589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5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Первый салют в Москве был дан в честь победы  советских войск в битве:</a:t>
            </a:r>
          </a:p>
          <a:p>
            <a:pPr eaLnBrk="1" hangingPunct="1">
              <a:buFont typeface="Wingdings" pitchFamily="2" charset="2"/>
              <a:buNone/>
            </a:pPr>
            <a:endParaRPr lang="ru-RU" sz="5400" b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sz="5400" smtClean="0"/>
          </a:p>
          <a:p>
            <a:pPr eaLnBrk="1" hangingPunct="1">
              <a:buFont typeface="Wingdings" pitchFamily="2" charset="2"/>
              <a:buNone/>
            </a:pPr>
            <a:endParaRPr lang="en-US" sz="3600" smtClean="0"/>
          </a:p>
        </p:txBody>
      </p:sp>
      <p:pic>
        <p:nvPicPr>
          <p:cNvPr id="95237" name="Group 5"/>
          <p:cNvPicPr>
            <a:picLocks noGrp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0988" y="4279900"/>
            <a:ext cx="8729662" cy="1987550"/>
          </a:xfrm>
        </p:spPr>
      </p:pic>
      <p:sp>
        <p:nvSpPr>
          <p:cNvPr id="95260" name="WordArt 28"/>
          <p:cNvSpPr>
            <a:spLocks noChangeArrowheads="1" noChangeShapeType="1" noTextEdit="1"/>
          </p:cNvSpPr>
          <p:nvPr/>
        </p:nvSpPr>
        <p:spPr bwMode="auto">
          <a:xfrm>
            <a:off x="500063" y="4500563"/>
            <a:ext cx="3857625" cy="642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Georgia"/>
              </a:rPr>
              <a:t>Под Москвой</a:t>
            </a:r>
          </a:p>
        </p:txBody>
      </p:sp>
      <p:sp>
        <p:nvSpPr>
          <p:cNvPr id="95261" name="WordArt 29"/>
          <p:cNvSpPr>
            <a:spLocks noChangeArrowheads="1" noChangeShapeType="1" noTextEdit="1"/>
          </p:cNvSpPr>
          <p:nvPr/>
        </p:nvSpPr>
        <p:spPr bwMode="auto">
          <a:xfrm>
            <a:off x="500063" y="5429250"/>
            <a:ext cx="3786187" cy="66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На Курской дуге</a:t>
            </a:r>
          </a:p>
        </p:txBody>
      </p:sp>
      <p:sp>
        <p:nvSpPr>
          <p:cNvPr id="95262" name="WordArt 30"/>
          <p:cNvSpPr>
            <a:spLocks noChangeArrowheads="1" noChangeShapeType="1" noTextEdit="1"/>
          </p:cNvSpPr>
          <p:nvPr/>
        </p:nvSpPr>
        <p:spPr bwMode="auto">
          <a:xfrm>
            <a:off x="5643563" y="4500563"/>
            <a:ext cx="321468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Под Сталинградом</a:t>
            </a:r>
          </a:p>
        </p:txBody>
      </p:sp>
      <p:sp>
        <p:nvSpPr>
          <p:cNvPr id="95263" name="WordArt 31"/>
          <p:cNvSpPr>
            <a:spLocks noChangeArrowheads="1" noChangeShapeType="1" noTextEdit="1"/>
          </p:cNvSpPr>
          <p:nvPr/>
        </p:nvSpPr>
        <p:spPr bwMode="auto">
          <a:xfrm>
            <a:off x="5715000" y="5429250"/>
            <a:ext cx="314325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На Кавказе</a:t>
            </a:r>
          </a:p>
        </p:txBody>
      </p:sp>
      <p:sp>
        <p:nvSpPr>
          <p:cNvPr id="95269" name="WordArt 37"/>
          <p:cNvSpPr>
            <a:spLocks noChangeArrowheads="1" noChangeShapeType="1" noTextEdit="1"/>
          </p:cNvSpPr>
          <p:nvPr/>
        </p:nvSpPr>
        <p:spPr bwMode="auto">
          <a:xfrm>
            <a:off x="4429125" y="5357813"/>
            <a:ext cx="414338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/>
              </a:rPr>
              <a:t>в</a:t>
            </a:r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3" name="AutoShape 12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2700" y="61404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0" grpId="0" animBg="1"/>
      <p:bldP spid="95261" grpId="0" animBg="1"/>
      <p:bldP spid="95262" grpId="0" animBg="1"/>
      <p:bldP spid="95263" grpId="0" animBg="1"/>
      <p:bldP spid="9526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5050"/>
            </a:gs>
            <a:gs pos="100000">
              <a:srgbClr val="FF00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90"/>
          <p:cNvSpPr txBox="1">
            <a:spLocks noChangeArrowheads="1"/>
          </p:cNvSpPr>
          <p:nvPr/>
        </p:nvSpPr>
        <p:spPr bwMode="auto">
          <a:xfrm>
            <a:off x="214313" y="571500"/>
            <a:ext cx="8501062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308-я дивизия  была брошена на защиту одного из самых крупных сталинградских предприятий - завода «Баррикады». Отстаивая здание, омичи сражались за каждый цех, пролёт, за каждый станок. Противник превратил здание в развалины. Когда прервалась телефонная связь, восстановить её вызвался 19- летний солдат (бывший студент омского электротехнического техникума). Он сделал то, что было в его силах - сжал концы провода зубами. Связь была восстановлена</a:t>
            </a:r>
          </a:p>
        </p:txBody>
      </p:sp>
      <p:sp>
        <p:nvSpPr>
          <p:cNvPr id="305243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4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5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6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7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8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9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50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51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52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41" name="AutoShape 10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715125" y="6000750"/>
            <a:ext cx="2000250" cy="857250"/>
          </a:xfrm>
          <a:prstGeom prst="roundRect">
            <a:avLst/>
          </a:prstGeom>
          <a:solidFill>
            <a:srgbClr val="FF99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6572250" y="6027738"/>
            <a:ext cx="23352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Georgia" pitchFamily="18" charset="0"/>
              </a:rPr>
              <a:t>Матвей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Georgia" pitchFamily="18" charset="0"/>
              </a:rPr>
              <a:t>Путилов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243" grpId="0" animBg="1"/>
      <p:bldP spid="305244" grpId="0" animBg="1"/>
      <p:bldP spid="305245" grpId="0" animBg="1"/>
      <p:bldP spid="305246" grpId="0" animBg="1"/>
      <p:bldP spid="305247" grpId="0" animBg="1"/>
      <p:bldP spid="305248" grpId="0" animBg="1"/>
      <p:bldP spid="305249" grpId="0" animBg="1"/>
      <p:bldP spid="305250" grpId="0" animBg="1"/>
      <p:bldP spid="305251" grpId="0" animBg="1"/>
      <p:bldP spid="3052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90"/>
          <p:cNvSpPr txBox="1">
            <a:spLocks noChangeArrowheads="1"/>
          </p:cNvSpPr>
          <p:nvPr/>
        </p:nvSpPr>
        <p:spPr bwMode="auto">
          <a:xfrm>
            <a:off x="928688" y="1214438"/>
            <a:ext cx="72009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В мае 1942г. был создан Центральный штаб партизанского движения, который возглавил…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9164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286375"/>
            <a:ext cx="4786313" cy="1214438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857500" y="5572125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П.К.Пономаренко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20000">
              <a:srgbClr val="3399FF"/>
            </a:gs>
            <a:gs pos="50000">
              <a:schemeClr val="accent1">
                <a:lumMod val="60000"/>
                <a:lumOff val="40000"/>
              </a:schemeClr>
            </a:gs>
            <a:gs pos="75000">
              <a:schemeClr val="accent1">
                <a:lumMod val="75000"/>
              </a:schemeClr>
            </a:gs>
            <a:gs pos="89999">
              <a:srgbClr val="00CCFF"/>
            </a:gs>
            <a:gs pos="100000">
              <a:srgbClr val="0000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40" name="Oval 112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1" name="Oval 113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2" name="Oval 114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3" name="Oval 115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4" name="Oval 116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5" name="Oval 117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6" name="Oval 118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7" name="Oval 119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8" name="Oval 120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9" name="Oval 121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188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285750" y="1071563"/>
          <a:ext cx="842968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93"/>
                <a:gridCol w="4066027"/>
                <a:gridCol w="436017"/>
                <a:gridCol w="348814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1.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Блокада Ленинграда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а)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июля 1942 г. – </a:t>
                      </a:r>
                    </a:p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февраля 1943 г.</a:t>
                      </a:r>
                      <a:endParaRPr lang="ru-RU" sz="2800" b="0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2.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Сталинградская битва </a:t>
                      </a:r>
                      <a:endParaRPr lang="ru-RU" sz="3200" b="1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б)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сентября  1941 г. – </a:t>
                      </a:r>
                    </a:p>
                    <a:p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5-6 декабря 1941 г.</a:t>
                      </a:r>
                      <a:endParaRPr lang="ru-RU" sz="2800" b="0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3.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Битва за Москву </a:t>
                      </a:r>
                      <a:endParaRPr lang="ru-RU" sz="3200" b="1" dirty="0">
                        <a:solidFill>
                          <a:srgbClr val="FFFF2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в)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сентября 1941г. – 27 января 1944г.</a:t>
                      </a:r>
                      <a:endParaRPr lang="ru-RU" sz="2800" b="0" kern="1200" dirty="0">
                        <a:solidFill>
                          <a:srgbClr val="FFFF2D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4.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Смоленское сражение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г)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июля 1941 г. –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октября  1941 г.                    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Скругленный прямоугольник 56"/>
          <p:cNvSpPr/>
          <p:nvPr/>
        </p:nvSpPr>
        <p:spPr>
          <a:xfrm>
            <a:off x="2857500" y="5286375"/>
            <a:ext cx="3500438" cy="1285875"/>
          </a:xfrm>
          <a:prstGeom prst="roundRect">
            <a:avLst/>
          </a:prstGeom>
          <a:ln w="63500"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357563" y="5357813"/>
            <a:ext cx="2500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1.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 в)</a:t>
            </a:r>
            <a:endParaRPr lang="ru-RU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2.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а)</a:t>
            </a:r>
            <a:endParaRPr lang="ru-RU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3.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б)</a:t>
            </a: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4. – г)</a:t>
            </a:r>
            <a:r>
              <a:rPr lang="ru-RU" b="1">
                <a:solidFill>
                  <a:srgbClr val="FFFF2D"/>
                </a:solidFill>
              </a:rPr>
              <a:t> </a:t>
            </a:r>
          </a:p>
        </p:txBody>
      </p:sp>
      <p:sp>
        <p:nvSpPr>
          <p:cNvPr id="50218" name="Text Box 111"/>
          <p:cNvSpPr txBox="1">
            <a:spLocks noChangeArrowheads="1"/>
          </p:cNvSpPr>
          <p:nvPr/>
        </p:nvSpPr>
        <p:spPr bwMode="auto">
          <a:xfrm>
            <a:off x="80963" y="449263"/>
            <a:ext cx="88201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>
                <a:solidFill>
                  <a:srgbClr val="F4EE00"/>
                </a:solidFill>
                <a:latin typeface="Times New Roman" pitchFamily="18" charset="0"/>
                <a:cs typeface="Times New Roman" pitchFamily="18" charset="0"/>
              </a:rPr>
              <a:t>Поставьте в соответствие даты и события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40" grpId="0" animBg="1"/>
      <p:bldP spid="278641" grpId="0" animBg="1"/>
      <p:bldP spid="278642" grpId="0" animBg="1"/>
      <p:bldP spid="278643" grpId="0" animBg="1"/>
      <p:bldP spid="278644" grpId="0" animBg="1"/>
      <p:bldP spid="278645" grpId="0" animBg="1"/>
      <p:bldP spid="278646" grpId="0" animBg="1"/>
      <p:bldP spid="278647" grpId="0" animBg="1"/>
      <p:bldP spid="278648" grpId="0" animBg="1"/>
      <p:bldP spid="2786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90"/>
          <p:cNvSpPr txBox="1">
            <a:spLocks noChangeArrowheads="1"/>
          </p:cNvSpPr>
          <p:nvPr/>
        </p:nvSpPr>
        <p:spPr bwMode="auto">
          <a:xfrm>
            <a:off x="928688" y="1214438"/>
            <a:ext cx="72009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Советский летчик,  первым направивший свой горящий самолет на технику и живую силу врага в начале войны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2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286375"/>
            <a:ext cx="4786313" cy="1571625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86063" y="5500688"/>
            <a:ext cx="4286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Николай</a:t>
            </a:r>
          </a:p>
          <a:p>
            <a:pPr algn="ctr"/>
            <a:r>
              <a:rPr lang="ru-RU" sz="3200" b="1">
                <a:latin typeface="Georgia" pitchFamily="18" charset="0"/>
              </a:rPr>
              <a:t>Гастелло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5050"/>
            </a:gs>
            <a:gs pos="100000">
              <a:srgbClr val="FF00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90"/>
          <p:cNvSpPr txBox="1">
            <a:spLocks noChangeArrowheads="1"/>
          </p:cNvSpPr>
          <p:nvPr/>
        </p:nvSpPr>
        <p:spPr bwMode="auto">
          <a:xfrm>
            <a:off x="68263" y="568325"/>
            <a:ext cx="885825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 застала его на Западной границе в районе Гродно. Попал в окружение. В бессознательном состоянии оказался в плену. Зная, что он является крупным деятелем советской военной науки, гитлеровцы пытались завербовать его на службу. Три с половиной года он провёл в лагерях смерти, пройдя Замостье, Хаммельбург, Нюрнберг, Флоссенбург, Майданек, Освенцим, Заксенхаузен, Маутхаузен. В феврале 1945 г. зверски замучен в лагере смерти </a:t>
            </a:r>
          </a:p>
        </p:txBody>
      </p:sp>
      <p:sp>
        <p:nvSpPr>
          <p:cNvPr id="305243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4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5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6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7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8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49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50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51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5252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7" name="AutoShape 10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357938" y="5643563"/>
            <a:ext cx="2786062" cy="1214437"/>
          </a:xfrm>
          <a:prstGeom prst="roundRect">
            <a:avLst/>
          </a:prstGeom>
          <a:solidFill>
            <a:srgbClr val="FF99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6627813" y="5643563"/>
            <a:ext cx="233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Georgia" pitchFamily="18" charset="0"/>
              </a:rPr>
              <a:t>Дмитрий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Georgia" pitchFamily="18" charset="0"/>
              </a:rPr>
              <a:t>Михайлович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Georgia" pitchFamily="18" charset="0"/>
              </a:rPr>
              <a:t>Карбышев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243" grpId="0" animBg="1"/>
      <p:bldP spid="305244" grpId="0" animBg="1"/>
      <p:bldP spid="305245" grpId="0" animBg="1"/>
      <p:bldP spid="305246" grpId="0" animBg="1"/>
      <p:bldP spid="305247" grpId="0" animBg="1"/>
      <p:bldP spid="305248" grpId="0" animBg="1"/>
      <p:bldP spid="305249" grpId="0" animBg="1"/>
      <p:bldP spid="305250" grpId="0" animBg="1"/>
      <p:bldP spid="305251" grpId="0" animBg="1"/>
      <p:bldP spid="3052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90"/>
          <p:cNvSpPr txBox="1">
            <a:spLocks noChangeArrowheads="1"/>
          </p:cNvSpPr>
          <p:nvPr/>
        </p:nvSpPr>
        <p:spPr bwMode="auto">
          <a:xfrm>
            <a:off x="857250" y="1143000"/>
            <a:ext cx="7572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Название деревни,             у которой произошло знаменитое танковое сражение в ходе Курской битвы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60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286375"/>
            <a:ext cx="4786313" cy="1143000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86063" y="5500688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Прохоровка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20000">
              <a:srgbClr val="3399FF"/>
            </a:gs>
            <a:gs pos="50000">
              <a:schemeClr val="accent1">
                <a:lumMod val="60000"/>
                <a:lumOff val="40000"/>
              </a:schemeClr>
            </a:gs>
            <a:gs pos="75000">
              <a:schemeClr val="accent1">
                <a:lumMod val="75000"/>
              </a:schemeClr>
            </a:gs>
            <a:gs pos="89999">
              <a:srgbClr val="00CCFF"/>
            </a:gs>
            <a:gs pos="100000">
              <a:srgbClr val="0000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40" name="Oval 112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1" name="Oval 113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2" name="Oval 114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3" name="Oval 115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4" name="Oval 116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5" name="Oval 117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6" name="Oval 118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7" name="Oval 119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8" name="Oval 120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9" name="Oval 121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84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0" y="1428750"/>
          <a:ext cx="9144000" cy="400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573"/>
                <a:gridCol w="3953722"/>
                <a:gridCol w="553196"/>
                <a:gridCol w="4181509"/>
              </a:tblGrid>
              <a:tr h="98425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1.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«Багратион»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а)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Контрнаступление под  Сталинградом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60325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2.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«Уран»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б)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Освобождение Молдавии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98425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3.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Ясско-Кишинёвская операция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в)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Освобождение Белоруссии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142876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4.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kern="1200" dirty="0" err="1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Корсунь</a:t>
                      </a:r>
                      <a:r>
                        <a:rPr lang="ru-RU" sz="28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Шевченковская операция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г)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Освобождение правобережной Украины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Скругленный прямоугольник 56"/>
          <p:cNvSpPr/>
          <p:nvPr/>
        </p:nvSpPr>
        <p:spPr>
          <a:xfrm>
            <a:off x="2825750" y="5437188"/>
            <a:ext cx="3500438" cy="1285875"/>
          </a:xfrm>
          <a:prstGeom prst="roundRect">
            <a:avLst/>
          </a:prstGeom>
          <a:ln w="63500"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357563" y="5429250"/>
            <a:ext cx="2500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1.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 в)</a:t>
            </a:r>
            <a:endParaRPr lang="ru-RU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2.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а)</a:t>
            </a:r>
            <a:endParaRPr lang="ru-RU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3. </a:t>
            </a:r>
            <a:r>
              <a:rPr lang="ru-RU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б)</a:t>
            </a:r>
          </a:p>
          <a:p>
            <a:pPr algn="ctr" eaLnBrk="0" hangingPunct="0">
              <a:tabLst>
                <a:tab pos="3076575" algn="l"/>
              </a:tabLst>
            </a:pPr>
            <a:r>
              <a:rPr lang="ru-RU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4. – г)</a:t>
            </a:r>
            <a:r>
              <a:rPr lang="ru-RU" b="1">
                <a:solidFill>
                  <a:srgbClr val="FFFF2D"/>
                </a:solidFill>
              </a:rPr>
              <a:t> </a:t>
            </a:r>
          </a:p>
        </p:txBody>
      </p:sp>
      <p:sp>
        <p:nvSpPr>
          <p:cNvPr id="54314" name="Text Box 111"/>
          <p:cNvSpPr txBox="1">
            <a:spLocks noChangeArrowheads="1"/>
          </p:cNvSpPr>
          <p:nvPr/>
        </p:nvSpPr>
        <p:spPr bwMode="auto">
          <a:xfrm>
            <a:off x="0" y="449263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4EE00"/>
                </a:solidFill>
                <a:latin typeface="Times New Roman" pitchFamily="18" charset="0"/>
                <a:cs typeface="Times New Roman" pitchFamily="18" charset="0"/>
              </a:rPr>
              <a:t>Поставьте в соответствие названия операций и события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40" grpId="0" animBg="1"/>
      <p:bldP spid="278641" grpId="0" animBg="1"/>
      <p:bldP spid="278642" grpId="0" animBg="1"/>
      <p:bldP spid="278643" grpId="0" animBg="1"/>
      <p:bldP spid="278644" grpId="0" animBg="1"/>
      <p:bldP spid="278645" grpId="0" animBg="1"/>
      <p:bldP spid="278646" grpId="0" animBg="1"/>
      <p:bldP spid="278647" grpId="0" animBg="1"/>
      <p:bldP spid="278648" grpId="0" animBg="1"/>
      <p:bldP spid="2786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Каковы потери советского народа  в Великой Отечественной войне ?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8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286375"/>
            <a:ext cx="4786313" cy="1357313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14625" y="5357813"/>
            <a:ext cx="4286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Более</a:t>
            </a:r>
          </a:p>
          <a:p>
            <a:pPr algn="ctr"/>
            <a:r>
              <a:rPr lang="ru-RU" sz="3200" b="1">
                <a:latin typeface="Georgia" pitchFamily="18" charset="0"/>
              </a:rPr>
              <a:t>27 миллионов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2D"/>
            </a:gs>
            <a:gs pos="13000">
              <a:srgbClr val="FFA800"/>
            </a:gs>
            <a:gs pos="28000">
              <a:srgbClr val="F4EE00"/>
            </a:gs>
            <a:gs pos="42999">
              <a:srgbClr val="FFA800"/>
            </a:gs>
            <a:gs pos="58000">
              <a:srgbClr val="FFFC71"/>
            </a:gs>
            <a:gs pos="72000">
              <a:srgbClr val="FFA800"/>
            </a:gs>
            <a:gs pos="87000">
              <a:srgbClr val="F4EE00"/>
            </a:gs>
            <a:gs pos="100000">
              <a:srgbClr val="FFA800"/>
            </a:gs>
          </a:gsLst>
          <a:path path="shap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85813"/>
            <a:ext cx="8858250" cy="32146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5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Наступательная операция немецких войск летом 1943года носила кодовое название:</a:t>
            </a:r>
            <a:endParaRPr lang="ru-RU" sz="5400" smtClean="0"/>
          </a:p>
          <a:p>
            <a:pPr eaLnBrk="1" hangingPunct="1">
              <a:buFont typeface="Wingdings" pitchFamily="2" charset="2"/>
              <a:buNone/>
            </a:pPr>
            <a:endParaRPr lang="en-US" sz="3600" smtClean="0"/>
          </a:p>
        </p:txBody>
      </p:sp>
      <p:graphicFrame>
        <p:nvGraphicFramePr>
          <p:cNvPr id="95237" name="Group 5"/>
          <p:cNvGraphicFramePr>
            <a:graphicFrameLocks noGrp="1"/>
          </p:cNvGraphicFramePr>
          <p:nvPr>
            <p:ph sz="half" idx="2"/>
          </p:nvPr>
        </p:nvGraphicFramePr>
        <p:xfrm>
          <a:off x="857223" y="4437063"/>
          <a:ext cx="7858181" cy="1828800"/>
        </p:xfrm>
        <a:graphic>
          <a:graphicData uri="http://schemas.openxmlformats.org/drawingml/2006/table">
            <a:tbl>
              <a:tblPr/>
              <a:tblGrid>
                <a:gridCol w="3733723"/>
                <a:gridCol w="480627"/>
                <a:gridCol w="480627"/>
                <a:gridCol w="3163204"/>
              </a:tblGrid>
              <a:tr h="433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5260" name="WordArt 28"/>
          <p:cNvSpPr>
            <a:spLocks noChangeArrowheads="1" noChangeShapeType="1" noTextEdit="1"/>
          </p:cNvSpPr>
          <p:nvPr/>
        </p:nvSpPr>
        <p:spPr bwMode="auto">
          <a:xfrm>
            <a:off x="1000125" y="4572000"/>
            <a:ext cx="34290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«Цитадель»</a:t>
            </a:r>
          </a:p>
        </p:txBody>
      </p:sp>
      <p:sp>
        <p:nvSpPr>
          <p:cNvPr id="95261" name="WordArt 29"/>
          <p:cNvSpPr>
            <a:spLocks noChangeArrowheads="1" noChangeShapeType="1" noTextEdit="1"/>
          </p:cNvSpPr>
          <p:nvPr/>
        </p:nvSpPr>
        <p:spPr bwMode="auto">
          <a:xfrm>
            <a:off x="1143000" y="5516563"/>
            <a:ext cx="32861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«Тайфун»</a:t>
            </a:r>
          </a:p>
        </p:txBody>
      </p:sp>
      <p:sp>
        <p:nvSpPr>
          <p:cNvPr id="95262" name="WordArt 30"/>
          <p:cNvSpPr>
            <a:spLocks noChangeArrowheads="1" noChangeShapeType="1" noTextEdit="1"/>
          </p:cNvSpPr>
          <p:nvPr/>
        </p:nvSpPr>
        <p:spPr bwMode="auto">
          <a:xfrm>
            <a:off x="5643563" y="4572000"/>
            <a:ext cx="2928937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«Багратион»</a:t>
            </a:r>
          </a:p>
        </p:txBody>
      </p:sp>
      <p:sp>
        <p:nvSpPr>
          <p:cNvPr id="95263" name="WordArt 31"/>
          <p:cNvSpPr>
            <a:spLocks noChangeArrowheads="1" noChangeShapeType="1" noTextEdit="1"/>
          </p:cNvSpPr>
          <p:nvPr/>
        </p:nvSpPr>
        <p:spPr bwMode="auto">
          <a:xfrm>
            <a:off x="5786438" y="5500688"/>
            <a:ext cx="27146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«Уран»</a:t>
            </a:r>
          </a:p>
        </p:txBody>
      </p:sp>
      <p:sp>
        <p:nvSpPr>
          <p:cNvPr id="95269" name="WordArt 37"/>
          <p:cNvSpPr>
            <a:spLocks noChangeArrowheads="1" noChangeShapeType="1" noTextEdit="1"/>
          </p:cNvSpPr>
          <p:nvPr/>
        </p:nvSpPr>
        <p:spPr bwMode="auto">
          <a:xfrm>
            <a:off x="4572000" y="5000625"/>
            <a:ext cx="414338" cy="315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/>
              </a:rPr>
              <a:t>а</a:t>
            </a:r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39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200" y="6080125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0" grpId="0" animBg="1"/>
      <p:bldP spid="95261" grpId="0" animBg="1"/>
      <p:bldP spid="95262" grpId="0" animBg="1"/>
      <p:bldP spid="95263" grpId="0" animBg="1"/>
      <p:bldP spid="9526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489" t="5208" r="4222" b="3125"/>
          <a:stretch>
            <a:fillRect/>
          </a:stretch>
        </p:blipFill>
        <p:spPr bwMode="auto">
          <a:xfrm>
            <a:off x="1500188" y="0"/>
            <a:ext cx="5357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785813" y="1357313"/>
            <a:ext cx="6858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</a:t>
            </a:r>
          </a:p>
          <a:p>
            <a:pPr algn="ctr"/>
            <a:r>
              <a:rPr lang="ru-RU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</a:p>
          <a:p>
            <a:pPr algn="ctr"/>
            <a:r>
              <a:rPr lang="ru-RU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командами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20000">
              <a:srgbClr val="3399FF"/>
            </a:gs>
            <a:gs pos="50000">
              <a:schemeClr val="accent1">
                <a:lumMod val="60000"/>
                <a:lumOff val="40000"/>
              </a:schemeClr>
            </a:gs>
            <a:gs pos="75000">
              <a:schemeClr val="accent1">
                <a:lumMod val="75000"/>
              </a:schemeClr>
            </a:gs>
            <a:gs pos="89999">
              <a:srgbClr val="00CCFF"/>
            </a:gs>
            <a:gs pos="100000">
              <a:srgbClr val="0000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11"/>
          <p:cNvSpPr txBox="1">
            <a:spLocks noChangeArrowheads="1"/>
          </p:cNvSpPr>
          <p:nvPr/>
        </p:nvSpPr>
        <p:spPr bwMode="auto">
          <a:xfrm>
            <a:off x="0" y="500063"/>
            <a:ext cx="91440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>
                <a:solidFill>
                  <a:srgbClr val="F4EE00"/>
                </a:solidFill>
              </a:rPr>
              <a:t>Поставьте в соответствие </a:t>
            </a:r>
          </a:p>
          <a:p>
            <a:pPr algn="ctr"/>
            <a:r>
              <a:rPr lang="ru-RU" sz="3400" b="1">
                <a:solidFill>
                  <a:srgbClr val="F4EE00"/>
                </a:solidFill>
              </a:rPr>
              <a:t>командующих и названия фронтов </a:t>
            </a:r>
          </a:p>
          <a:p>
            <a:pPr algn="ctr"/>
            <a:r>
              <a:rPr lang="ru-RU" sz="3400" b="1">
                <a:solidFill>
                  <a:srgbClr val="F4EE00"/>
                </a:solidFill>
              </a:rPr>
              <a:t>под Сталинградом</a:t>
            </a:r>
          </a:p>
        </p:txBody>
      </p:sp>
      <p:sp>
        <p:nvSpPr>
          <p:cNvPr id="278640" name="Oval 112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1" name="Oval 113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2" name="Oval 114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3" name="Oval 115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4" name="Oval 116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5" name="Oval 117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6" name="Oval 118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7" name="Oval 119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8" name="Oval 120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9" name="Oval 121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357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357188" y="2428875"/>
          <a:ext cx="8286807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650"/>
                <a:gridCol w="3926506"/>
                <a:gridCol w="428627"/>
                <a:gridCol w="34290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1.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Н.Ф.Ватутин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а)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Донской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2.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К.К.Рокоссовский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б)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36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Сталинградский</a:t>
                      </a:r>
                      <a:endParaRPr lang="ru-RU" sz="3600" b="0" kern="1200" dirty="0">
                        <a:solidFill>
                          <a:srgbClr val="FFFF2D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3.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А.И.Ерёменко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в)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0" kern="1200" dirty="0" err="1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Юго</a:t>
                      </a:r>
                      <a:r>
                        <a:rPr lang="ru-RU" sz="36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Западный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Скругленный прямоугольник 56"/>
          <p:cNvSpPr/>
          <p:nvPr/>
        </p:nvSpPr>
        <p:spPr>
          <a:xfrm>
            <a:off x="2857500" y="5286375"/>
            <a:ext cx="3500438" cy="1285875"/>
          </a:xfrm>
          <a:prstGeom prst="roundRect">
            <a:avLst/>
          </a:prstGeom>
          <a:ln w="63500"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357563" y="5357813"/>
            <a:ext cx="250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076575" algn="l"/>
              </a:tabLst>
            </a:pP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1. </a:t>
            </a:r>
            <a:r>
              <a:rPr lang="ru-RU" sz="2000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 в)</a:t>
            </a:r>
            <a:endParaRPr lang="ru-RU" sz="2000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2. </a:t>
            </a:r>
            <a:r>
              <a:rPr lang="ru-RU" sz="2000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а)</a:t>
            </a:r>
            <a:endParaRPr lang="ru-RU" sz="2000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3. </a:t>
            </a:r>
            <a:r>
              <a:rPr lang="ru-RU" sz="2000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б)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40" grpId="0" animBg="1"/>
      <p:bldP spid="278641" grpId="0" animBg="1"/>
      <p:bldP spid="278642" grpId="0" animBg="1"/>
      <p:bldP spid="278643" grpId="0" animBg="1"/>
      <p:bldP spid="278644" grpId="0" animBg="1"/>
      <p:bldP spid="278645" grpId="0" animBg="1"/>
      <p:bldP spid="278646" grpId="0" animBg="1"/>
      <p:bldP spid="278647" grpId="0" animBg="1"/>
      <p:bldP spid="278648" grpId="0" animBg="1"/>
      <p:bldP spid="2786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2D"/>
            </a:gs>
            <a:gs pos="13000">
              <a:srgbClr val="FFA800"/>
            </a:gs>
            <a:gs pos="28000">
              <a:srgbClr val="F4EE00"/>
            </a:gs>
            <a:gs pos="42999">
              <a:srgbClr val="FFA800"/>
            </a:gs>
            <a:gs pos="58000">
              <a:srgbClr val="FFFC71"/>
            </a:gs>
            <a:gs pos="72000">
              <a:srgbClr val="FFA800"/>
            </a:gs>
            <a:gs pos="87000">
              <a:srgbClr val="F4EE00"/>
            </a:gs>
            <a:gs pos="100000">
              <a:srgbClr val="FFA800"/>
            </a:gs>
          </a:gsLst>
          <a:path path="shap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607425" cy="2589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5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Второй фронт во Второй мировой войне был открыт:</a:t>
            </a:r>
          </a:p>
          <a:p>
            <a:pPr eaLnBrk="1" hangingPunct="1">
              <a:buFont typeface="Wingdings" pitchFamily="2" charset="2"/>
              <a:buNone/>
            </a:pPr>
            <a:endParaRPr lang="ru-RU" sz="5400" b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sz="5400" smtClean="0"/>
          </a:p>
          <a:p>
            <a:pPr eaLnBrk="1" hangingPunct="1">
              <a:buFont typeface="Wingdings" pitchFamily="2" charset="2"/>
              <a:buNone/>
            </a:pPr>
            <a:endParaRPr lang="en-US" sz="3600" smtClean="0"/>
          </a:p>
        </p:txBody>
      </p:sp>
      <p:graphicFrame>
        <p:nvGraphicFramePr>
          <p:cNvPr id="95237" name="Group 5"/>
          <p:cNvGraphicFramePr>
            <a:graphicFrameLocks noGrp="1"/>
          </p:cNvGraphicFramePr>
          <p:nvPr>
            <p:ph sz="half" idx="2"/>
          </p:nvPr>
        </p:nvGraphicFramePr>
        <p:xfrm>
          <a:off x="857223" y="4437063"/>
          <a:ext cx="7858181" cy="1828800"/>
        </p:xfrm>
        <a:graphic>
          <a:graphicData uri="http://schemas.openxmlformats.org/drawingml/2006/table">
            <a:tbl>
              <a:tblPr/>
              <a:tblGrid>
                <a:gridCol w="3733723"/>
                <a:gridCol w="480627"/>
                <a:gridCol w="480627"/>
                <a:gridCol w="3163204"/>
              </a:tblGrid>
              <a:tr h="433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lang="ru-RU" sz="3600" b="1" kern="10" dirty="0" smtClean="0">
                        <a:ln w="9525">
                          <a:solidFill>
                            <a:srgbClr val="FFFF00"/>
                          </a:solidFill>
                          <a:round/>
                          <a:headEnd/>
                          <a:tailEnd/>
                        </a:ln>
                        <a:solidFill>
                          <a:srgbClr val="3366F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5260" name="WordArt 28"/>
          <p:cNvSpPr>
            <a:spLocks noChangeArrowheads="1" noChangeShapeType="1" noTextEdit="1"/>
          </p:cNvSpPr>
          <p:nvPr/>
        </p:nvSpPr>
        <p:spPr bwMode="auto">
          <a:xfrm>
            <a:off x="1000125" y="4500563"/>
            <a:ext cx="3429000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Georgia"/>
              </a:rPr>
              <a:t>В июле 1943г.</a:t>
            </a:r>
          </a:p>
        </p:txBody>
      </p:sp>
      <p:sp>
        <p:nvSpPr>
          <p:cNvPr id="95261" name="WordArt 29"/>
          <p:cNvSpPr>
            <a:spLocks noChangeArrowheads="1" noChangeShapeType="1" noTextEdit="1"/>
          </p:cNvSpPr>
          <p:nvPr/>
        </p:nvSpPr>
        <p:spPr bwMode="auto">
          <a:xfrm>
            <a:off x="1143000" y="5516563"/>
            <a:ext cx="32861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В июне 1944г.</a:t>
            </a:r>
          </a:p>
        </p:txBody>
      </p:sp>
      <p:sp>
        <p:nvSpPr>
          <p:cNvPr id="95262" name="WordArt 30"/>
          <p:cNvSpPr>
            <a:spLocks noChangeArrowheads="1" noChangeShapeType="1" noTextEdit="1"/>
          </p:cNvSpPr>
          <p:nvPr/>
        </p:nvSpPr>
        <p:spPr bwMode="auto">
          <a:xfrm>
            <a:off x="5643563" y="4500563"/>
            <a:ext cx="292893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В марте 1944г.</a:t>
            </a:r>
          </a:p>
        </p:txBody>
      </p:sp>
      <p:sp>
        <p:nvSpPr>
          <p:cNvPr id="95263" name="WordArt 31"/>
          <p:cNvSpPr>
            <a:spLocks noChangeArrowheads="1" noChangeShapeType="1" noTextEdit="1"/>
          </p:cNvSpPr>
          <p:nvPr/>
        </p:nvSpPr>
        <p:spPr bwMode="auto">
          <a:xfrm>
            <a:off x="5786438" y="5500688"/>
            <a:ext cx="28575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В апреле 1945г.</a:t>
            </a:r>
          </a:p>
        </p:txBody>
      </p:sp>
      <p:sp>
        <p:nvSpPr>
          <p:cNvPr id="95269" name="WordArt 37"/>
          <p:cNvSpPr>
            <a:spLocks noChangeArrowheads="1" noChangeShapeType="1" noTextEdit="1"/>
          </p:cNvSpPr>
          <p:nvPr/>
        </p:nvSpPr>
        <p:spPr bwMode="auto">
          <a:xfrm>
            <a:off x="4643438" y="5429250"/>
            <a:ext cx="414337" cy="315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/>
              </a:rPr>
              <a:t>в</a:t>
            </a:r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87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2388" y="6110288"/>
            <a:ext cx="790575" cy="719137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0" grpId="0" animBg="1"/>
      <p:bldP spid="95261" grpId="0" animBg="1"/>
      <p:bldP spid="95262" grpId="0" animBg="1"/>
      <p:bldP spid="95263" grpId="0" animBg="1"/>
      <p:bldP spid="9526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На какой реке в 1945 году встретились советские и американские солдаты?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04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500688"/>
            <a:ext cx="4786313" cy="1143000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14625" y="5786438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Эльба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В каком городе Германии проходил суд над главными фашистскими преступниками?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28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500688"/>
            <a:ext cx="4786313" cy="1143000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86063" y="5786438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Нюрнберг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Кто руководил обороной Москвы?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76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500688"/>
            <a:ext cx="4786313" cy="1143000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86063" y="5786438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Г.К.Жуков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latin typeface="Times New Roman" pitchFamily="18" charset="0"/>
                <a:cs typeface="Times New Roman" pitchFamily="18" charset="0"/>
              </a:rPr>
              <a:t>Что включал в себя приказ №227 от 23 июля 1942 года?</a:t>
            </a:r>
          </a:p>
        </p:txBody>
      </p:sp>
      <p:sp>
        <p:nvSpPr>
          <p:cNvPr id="30217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7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218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0" name="AutoShape 10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71750" y="5500688"/>
            <a:ext cx="4786313" cy="1357312"/>
          </a:xfrm>
          <a:prstGeom prst="round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786063" y="5572125"/>
            <a:ext cx="4286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Georgia" pitchFamily="18" charset="0"/>
              </a:rPr>
              <a:t>«Ни шагу</a:t>
            </a:r>
          </a:p>
          <a:p>
            <a:pPr algn="ctr"/>
            <a:r>
              <a:rPr lang="ru-RU" sz="3200" b="1">
                <a:latin typeface="Georgia" pitchFamily="18" charset="0"/>
              </a:rPr>
              <a:t>Назад!»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71" grpId="0" animBg="1"/>
      <p:bldP spid="302172" grpId="0" animBg="1"/>
      <p:bldP spid="302173" grpId="0" animBg="1"/>
      <p:bldP spid="302174" grpId="0" animBg="1"/>
      <p:bldP spid="302175" grpId="0" animBg="1"/>
      <p:bldP spid="302176" grpId="0" animBg="1"/>
      <p:bldP spid="302177" grpId="0" animBg="1"/>
      <p:bldP spid="302178" grpId="0" animBg="1"/>
      <p:bldP spid="302179" grpId="0" animBg="1"/>
      <p:bldP spid="302180" grpId="0" animBg="1"/>
      <p:bldP spid="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2D"/>
            </a:gs>
            <a:gs pos="13000">
              <a:srgbClr val="FFA800"/>
            </a:gs>
            <a:gs pos="28000">
              <a:srgbClr val="F4EE00"/>
            </a:gs>
            <a:gs pos="42999">
              <a:srgbClr val="FFA800"/>
            </a:gs>
            <a:gs pos="58000">
              <a:srgbClr val="FFFC71"/>
            </a:gs>
            <a:gs pos="72000">
              <a:srgbClr val="FFA800"/>
            </a:gs>
            <a:gs pos="87000">
              <a:srgbClr val="F4EE00"/>
            </a:gs>
            <a:gs pos="100000">
              <a:srgbClr val="FFA800"/>
            </a:gs>
          </a:gsLst>
          <a:path path="shap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607425" cy="2589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5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Руководителем одного из партизанских соединений был:</a:t>
            </a:r>
          </a:p>
          <a:p>
            <a:pPr eaLnBrk="1" hangingPunct="1">
              <a:buFont typeface="Wingdings" pitchFamily="2" charset="2"/>
              <a:buNone/>
            </a:pPr>
            <a:endParaRPr lang="ru-RU" sz="5400" b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sz="5400" smtClean="0"/>
          </a:p>
          <a:p>
            <a:pPr eaLnBrk="1" hangingPunct="1">
              <a:buFont typeface="Wingdings" pitchFamily="2" charset="2"/>
              <a:buNone/>
            </a:pPr>
            <a:endParaRPr lang="en-US" sz="3600" smtClean="0"/>
          </a:p>
        </p:txBody>
      </p:sp>
      <p:graphicFrame>
        <p:nvGraphicFramePr>
          <p:cNvPr id="95237" name="Group 5"/>
          <p:cNvGraphicFramePr>
            <a:graphicFrameLocks noGrp="1"/>
          </p:cNvGraphicFramePr>
          <p:nvPr>
            <p:ph sz="half" idx="2"/>
          </p:nvPr>
        </p:nvGraphicFramePr>
        <p:xfrm>
          <a:off x="857223" y="4437063"/>
          <a:ext cx="7858181" cy="1828800"/>
        </p:xfrm>
        <a:graphic>
          <a:graphicData uri="http://schemas.openxmlformats.org/drawingml/2006/table">
            <a:tbl>
              <a:tblPr/>
              <a:tblGrid>
                <a:gridCol w="3733723"/>
                <a:gridCol w="480627"/>
                <a:gridCol w="480627"/>
                <a:gridCol w="3163204"/>
              </a:tblGrid>
              <a:tr h="433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0033CC"/>
                          </a:solidFill>
                          <a:effectLst/>
                          <a:latin typeface="Georgia" pitchFamily="18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solidFill>
                            <a:schemeClr val="accent5">
                              <a:lumMod val="50000"/>
                            </a:schemeClr>
                          </a:solidFill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5260" name="WordArt 28"/>
          <p:cNvSpPr>
            <a:spLocks noChangeArrowheads="1" noChangeShapeType="1" noTextEdit="1"/>
          </p:cNvSpPr>
          <p:nvPr/>
        </p:nvSpPr>
        <p:spPr bwMode="auto">
          <a:xfrm>
            <a:off x="1000125" y="4572000"/>
            <a:ext cx="34290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Georgia"/>
              </a:rPr>
              <a:t>К.Ворошилов</a:t>
            </a:r>
          </a:p>
        </p:txBody>
      </p:sp>
      <p:sp>
        <p:nvSpPr>
          <p:cNvPr id="95261" name="WordArt 29"/>
          <p:cNvSpPr>
            <a:spLocks noChangeArrowheads="1" noChangeShapeType="1" noTextEdit="1"/>
          </p:cNvSpPr>
          <p:nvPr/>
        </p:nvSpPr>
        <p:spPr bwMode="auto">
          <a:xfrm>
            <a:off x="1143000" y="5516563"/>
            <a:ext cx="32861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П.Пономаренко</a:t>
            </a:r>
          </a:p>
        </p:txBody>
      </p:sp>
      <p:sp>
        <p:nvSpPr>
          <p:cNvPr id="95262" name="WordArt 30"/>
          <p:cNvSpPr>
            <a:spLocks noChangeArrowheads="1" noChangeShapeType="1" noTextEdit="1"/>
          </p:cNvSpPr>
          <p:nvPr/>
        </p:nvSpPr>
        <p:spPr bwMode="auto">
          <a:xfrm>
            <a:off x="5643563" y="4572000"/>
            <a:ext cx="2928937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С.Ковпак</a:t>
            </a:r>
          </a:p>
        </p:txBody>
      </p:sp>
      <p:sp>
        <p:nvSpPr>
          <p:cNvPr id="95263" name="WordArt 31"/>
          <p:cNvSpPr>
            <a:spLocks noChangeArrowheads="1" noChangeShapeType="1" noTextEdit="1"/>
          </p:cNvSpPr>
          <p:nvPr/>
        </p:nvSpPr>
        <p:spPr bwMode="auto">
          <a:xfrm>
            <a:off x="5786438" y="5500688"/>
            <a:ext cx="27146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rPr>
              <a:t>Н.Кузнецов</a:t>
            </a:r>
          </a:p>
        </p:txBody>
      </p:sp>
      <p:sp>
        <p:nvSpPr>
          <p:cNvPr id="95269" name="WordArt 37"/>
          <p:cNvSpPr>
            <a:spLocks noChangeArrowheads="1" noChangeShapeType="1" noTextEdit="1"/>
          </p:cNvSpPr>
          <p:nvPr/>
        </p:nvSpPr>
        <p:spPr bwMode="auto">
          <a:xfrm>
            <a:off x="5072063" y="4857750"/>
            <a:ext cx="414337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/>
              </a:rPr>
              <a:t>б</a:t>
            </a:r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2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94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Oval 95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Oval 96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Oval 97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Oval 98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99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00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555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6138863"/>
            <a:ext cx="790575" cy="719137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0" grpId="0" animBg="1"/>
      <p:bldP spid="95261" grpId="0" animBg="1"/>
      <p:bldP spid="95262" grpId="0" animBg="1"/>
      <p:bldP spid="95263" grpId="0" animBg="1"/>
      <p:bldP spid="9526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20000">
              <a:srgbClr val="3399FF"/>
            </a:gs>
            <a:gs pos="50000">
              <a:schemeClr val="accent1">
                <a:lumMod val="60000"/>
                <a:lumOff val="40000"/>
              </a:schemeClr>
            </a:gs>
            <a:gs pos="75000">
              <a:schemeClr val="accent1">
                <a:lumMod val="75000"/>
              </a:schemeClr>
            </a:gs>
            <a:gs pos="89999">
              <a:srgbClr val="00CCFF"/>
            </a:gs>
            <a:gs pos="100000">
              <a:srgbClr val="0000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11"/>
          <p:cNvSpPr txBox="1">
            <a:spLocks noChangeArrowheads="1"/>
          </p:cNvSpPr>
          <p:nvPr/>
        </p:nvSpPr>
        <p:spPr bwMode="auto">
          <a:xfrm>
            <a:off x="0" y="500063"/>
            <a:ext cx="91440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>
                <a:solidFill>
                  <a:srgbClr val="F4EE00"/>
                </a:solidFill>
              </a:rPr>
              <a:t>Поставьте в соответствие </a:t>
            </a:r>
          </a:p>
          <a:p>
            <a:pPr algn="ctr"/>
            <a:r>
              <a:rPr lang="ru-RU" sz="3400" b="1">
                <a:solidFill>
                  <a:srgbClr val="F4EE00"/>
                </a:solidFill>
              </a:rPr>
              <a:t>названия фронтов и командующих</a:t>
            </a:r>
          </a:p>
          <a:p>
            <a:pPr algn="ctr"/>
            <a:r>
              <a:rPr lang="ru-RU" sz="3400" b="1">
                <a:solidFill>
                  <a:srgbClr val="F4EE00"/>
                </a:solidFill>
              </a:rPr>
              <a:t>в Берлинской операции</a:t>
            </a:r>
          </a:p>
        </p:txBody>
      </p:sp>
      <p:sp>
        <p:nvSpPr>
          <p:cNvPr id="278640" name="Oval 112"/>
          <p:cNvSpPr>
            <a:spLocks noChangeArrowheads="1"/>
          </p:cNvSpPr>
          <p:nvPr/>
        </p:nvSpPr>
        <p:spPr bwMode="auto">
          <a:xfrm>
            <a:off x="3952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1" name="Oval 113"/>
          <p:cNvSpPr>
            <a:spLocks noChangeArrowheads="1"/>
          </p:cNvSpPr>
          <p:nvPr/>
        </p:nvSpPr>
        <p:spPr bwMode="auto">
          <a:xfrm>
            <a:off x="104298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2" name="Oval 114"/>
          <p:cNvSpPr>
            <a:spLocks noChangeArrowheads="1"/>
          </p:cNvSpPr>
          <p:nvPr/>
        </p:nvSpPr>
        <p:spPr bwMode="auto">
          <a:xfrm>
            <a:off x="17637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3" name="Oval 115"/>
          <p:cNvSpPr>
            <a:spLocks noChangeArrowheads="1"/>
          </p:cNvSpPr>
          <p:nvPr/>
        </p:nvSpPr>
        <p:spPr bwMode="auto">
          <a:xfrm>
            <a:off x="241141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4" name="Oval 116"/>
          <p:cNvSpPr>
            <a:spLocks noChangeArrowheads="1"/>
          </p:cNvSpPr>
          <p:nvPr/>
        </p:nvSpPr>
        <p:spPr bwMode="auto">
          <a:xfrm>
            <a:off x="3132138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5" name="Oval 117"/>
          <p:cNvSpPr>
            <a:spLocks noChangeArrowheads="1"/>
          </p:cNvSpPr>
          <p:nvPr/>
        </p:nvSpPr>
        <p:spPr bwMode="auto">
          <a:xfrm>
            <a:off x="385127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6" name="Oval 118"/>
          <p:cNvSpPr>
            <a:spLocks noChangeArrowheads="1"/>
          </p:cNvSpPr>
          <p:nvPr/>
        </p:nvSpPr>
        <p:spPr bwMode="auto">
          <a:xfrm>
            <a:off x="4572000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7" name="Oval 119"/>
          <p:cNvSpPr>
            <a:spLocks noChangeArrowheads="1"/>
          </p:cNvSpPr>
          <p:nvPr/>
        </p:nvSpPr>
        <p:spPr bwMode="auto">
          <a:xfrm>
            <a:off x="5292725" y="260350"/>
            <a:ext cx="287338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8" name="Oval 120"/>
          <p:cNvSpPr>
            <a:spLocks noChangeArrowheads="1"/>
          </p:cNvSpPr>
          <p:nvPr/>
        </p:nvSpPr>
        <p:spPr bwMode="auto">
          <a:xfrm>
            <a:off x="60118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649" name="Oval 121"/>
          <p:cNvSpPr>
            <a:spLocks noChangeArrowheads="1"/>
          </p:cNvSpPr>
          <p:nvPr/>
        </p:nvSpPr>
        <p:spPr bwMode="auto">
          <a:xfrm>
            <a:off x="6659563" y="260350"/>
            <a:ext cx="287337" cy="288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73" name="AutoShape 12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734050"/>
            <a:ext cx="790575" cy="719138"/>
          </a:xfrm>
          <a:prstGeom prst="actionButtonHome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357188" y="2428875"/>
          <a:ext cx="842968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316"/>
                <a:gridCol w="3774964"/>
                <a:gridCol w="428628"/>
                <a:gridCol w="371477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1.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– </a:t>
                      </a:r>
                      <a:r>
                        <a:rPr lang="ru-RU" sz="3200" b="1" kern="1200" dirty="0" err="1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</a:t>
                      </a:r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Белорусский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а)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И.С.Конев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2.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– </a:t>
                      </a:r>
                      <a:r>
                        <a:rPr lang="ru-RU" sz="3200" b="1" kern="1200" dirty="0" err="1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</a:t>
                      </a:r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Белорусский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б)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36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Г.К.Жуков</a:t>
                      </a:r>
                      <a:endParaRPr lang="ru-RU" sz="3600" b="0" kern="1200" dirty="0">
                        <a:solidFill>
                          <a:srgbClr val="FFFF2D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  <a:latin typeface="Georgia" pitchFamily="18" charset="0"/>
                        </a:rPr>
                        <a:t>3.</a:t>
                      </a:r>
                      <a:endParaRPr lang="ru-RU" sz="2000" b="1" dirty="0">
                        <a:solidFill>
                          <a:srgbClr val="FFFF2D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– </a:t>
                      </a:r>
                      <a:r>
                        <a:rPr lang="ru-RU" sz="3200" b="1" kern="1200" dirty="0" err="1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</a:t>
                      </a:r>
                      <a:r>
                        <a:rPr lang="ru-RU" sz="3200" b="1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Украинский  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2D"/>
                          </a:solidFill>
                        </a:rPr>
                        <a:t>в)</a:t>
                      </a:r>
                      <a:endParaRPr lang="ru-RU" sz="2000" b="1" dirty="0">
                        <a:solidFill>
                          <a:srgbClr val="FFFF2D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0" kern="1200" dirty="0" smtClean="0">
                          <a:solidFill>
                            <a:srgbClr val="FFFF2D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К.К.Рокоссовский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Скругленный прямоугольник 56"/>
          <p:cNvSpPr/>
          <p:nvPr/>
        </p:nvSpPr>
        <p:spPr>
          <a:xfrm>
            <a:off x="2857500" y="5286375"/>
            <a:ext cx="3500438" cy="1285875"/>
          </a:xfrm>
          <a:prstGeom prst="roundRect">
            <a:avLst/>
          </a:prstGeom>
          <a:ln w="63500"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357563" y="5357813"/>
            <a:ext cx="250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076575" algn="l"/>
              </a:tabLst>
            </a:pP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1. </a:t>
            </a:r>
            <a:r>
              <a:rPr lang="ru-RU" sz="2000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 б)</a:t>
            </a:r>
            <a:endParaRPr lang="ru-RU" sz="2000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2. </a:t>
            </a:r>
            <a:r>
              <a:rPr lang="ru-RU" sz="2000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в)</a:t>
            </a:r>
            <a:endParaRPr lang="ru-RU" sz="2000" b="1">
              <a:solidFill>
                <a:srgbClr val="FFFF2D"/>
              </a:solidFill>
            </a:endParaRPr>
          </a:p>
          <a:p>
            <a:pPr algn="ctr" eaLnBrk="0" hangingPunct="0">
              <a:tabLst>
                <a:tab pos="3076575" algn="l"/>
              </a:tabLst>
            </a:pP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3. </a:t>
            </a:r>
            <a:r>
              <a:rPr lang="ru-RU" sz="2000" b="1">
                <a:solidFill>
                  <a:srgbClr val="FFFF2D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000" b="1">
                <a:solidFill>
                  <a:srgbClr val="FFFF2D"/>
                </a:solidFill>
                <a:latin typeface="Georgia" pitchFamily="18" charset="0"/>
                <a:cs typeface="Times New Roman" pitchFamily="18" charset="0"/>
              </a:rPr>
              <a:t> а)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40" grpId="0" animBg="1"/>
      <p:bldP spid="278641" grpId="0" animBg="1"/>
      <p:bldP spid="278642" grpId="0" animBg="1"/>
      <p:bldP spid="278643" grpId="0" animBg="1"/>
      <p:bldP spid="278644" grpId="0" animBg="1"/>
      <p:bldP spid="278645" grpId="0" animBg="1"/>
      <p:bldP spid="278646" grpId="0" animBg="1"/>
      <p:bldP spid="278647" grpId="0" animBg="1"/>
      <p:bldP spid="278648" grpId="0" animBg="1"/>
      <p:bldP spid="27864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 l="2591" t="5547" r="2306" b="2840"/>
          <a:stretch>
            <a:fillRect/>
          </a:stretch>
        </p:blipFill>
        <p:spPr bwMode="auto">
          <a:xfrm>
            <a:off x="214313" y="12700"/>
            <a:ext cx="87153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Прямоугольник 4"/>
          <p:cNvSpPr>
            <a:spLocks noChangeArrowheads="1"/>
          </p:cNvSpPr>
          <p:nvPr/>
        </p:nvSpPr>
        <p:spPr bwMode="auto">
          <a:xfrm>
            <a:off x="0" y="1643063"/>
            <a:ext cx="8929688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b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Угадай - ка</a:t>
            </a:r>
          </a:p>
          <a:p>
            <a:pPr algn="ctr"/>
            <a:r>
              <a:rPr lang="ru-RU" sz="8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(Музыкальный конкурс)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Группа 6"/>
          <p:cNvGrpSpPr>
            <a:grpSpLocks/>
          </p:cNvGrpSpPr>
          <p:nvPr/>
        </p:nvGrpSpPr>
        <p:grpSpPr bwMode="auto">
          <a:xfrm>
            <a:off x="660400" y="2676525"/>
            <a:ext cx="1643063" cy="1571625"/>
            <a:chOff x="500034" y="285728"/>
            <a:chExt cx="1643074" cy="1571636"/>
          </a:xfrm>
        </p:grpSpPr>
        <p:sp>
          <p:nvSpPr>
            <p:cNvPr id="5" name="5-конечная звезда 4">
              <a:hlinkClick r:id="rId2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46" name="TextBox 5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2</a:t>
              </a:r>
            </a:p>
          </p:txBody>
        </p:sp>
      </p:grpSp>
      <p:grpSp>
        <p:nvGrpSpPr>
          <p:cNvPr id="68611" name="Группа 7"/>
          <p:cNvGrpSpPr>
            <a:grpSpLocks/>
          </p:cNvGrpSpPr>
          <p:nvPr/>
        </p:nvGrpSpPr>
        <p:grpSpPr bwMode="auto">
          <a:xfrm>
            <a:off x="636588" y="566738"/>
            <a:ext cx="1643062" cy="1571625"/>
            <a:chOff x="500034" y="285728"/>
            <a:chExt cx="1643074" cy="1571636"/>
          </a:xfrm>
        </p:grpSpPr>
        <p:sp>
          <p:nvSpPr>
            <p:cNvPr id="9" name="5-конечная звезда 8">
              <a:hlinkClick r:id="rId3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44" name="TextBox 9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1</a:t>
              </a:r>
            </a:p>
          </p:txBody>
        </p:sp>
      </p:grpSp>
      <p:grpSp>
        <p:nvGrpSpPr>
          <p:cNvPr id="68612" name="Группа 10"/>
          <p:cNvGrpSpPr>
            <a:grpSpLocks/>
          </p:cNvGrpSpPr>
          <p:nvPr/>
        </p:nvGrpSpPr>
        <p:grpSpPr bwMode="auto">
          <a:xfrm>
            <a:off x="4927600" y="558800"/>
            <a:ext cx="1643063" cy="1571625"/>
            <a:chOff x="500034" y="285728"/>
            <a:chExt cx="1643074" cy="1571636"/>
          </a:xfrm>
        </p:grpSpPr>
        <p:sp>
          <p:nvSpPr>
            <p:cNvPr id="12" name="5-конечная звезда 11">
              <a:hlinkClick r:id="rId4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42" name="TextBox 12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7</a:t>
              </a:r>
            </a:p>
          </p:txBody>
        </p:sp>
      </p:grpSp>
      <p:grpSp>
        <p:nvGrpSpPr>
          <p:cNvPr id="68613" name="Группа 13"/>
          <p:cNvGrpSpPr>
            <a:grpSpLocks/>
          </p:cNvGrpSpPr>
          <p:nvPr/>
        </p:nvGrpSpPr>
        <p:grpSpPr bwMode="auto">
          <a:xfrm>
            <a:off x="2786063" y="598488"/>
            <a:ext cx="1643062" cy="1571625"/>
            <a:chOff x="500034" y="285728"/>
            <a:chExt cx="1643074" cy="1571636"/>
          </a:xfrm>
        </p:grpSpPr>
        <p:sp>
          <p:nvSpPr>
            <p:cNvPr id="15" name="5-конечная звезда 14">
              <a:hlinkClick r:id="rId5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40" name="TextBox 15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4</a:t>
              </a:r>
            </a:p>
          </p:txBody>
        </p:sp>
      </p:grpSp>
      <p:grpSp>
        <p:nvGrpSpPr>
          <p:cNvPr id="68614" name="Группа 16"/>
          <p:cNvGrpSpPr>
            <a:grpSpLocks/>
          </p:cNvGrpSpPr>
          <p:nvPr/>
        </p:nvGrpSpPr>
        <p:grpSpPr bwMode="auto">
          <a:xfrm>
            <a:off x="2746375" y="2660650"/>
            <a:ext cx="1643063" cy="1571625"/>
            <a:chOff x="500034" y="285728"/>
            <a:chExt cx="1643074" cy="1571636"/>
          </a:xfrm>
        </p:grpSpPr>
        <p:sp>
          <p:nvSpPr>
            <p:cNvPr id="18" name="5-конечная звезда 17">
              <a:hlinkClick r:id="rId6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38" name="TextBox 18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5</a:t>
              </a:r>
            </a:p>
          </p:txBody>
        </p:sp>
      </p:grpSp>
      <p:grpSp>
        <p:nvGrpSpPr>
          <p:cNvPr id="68615" name="Группа 19"/>
          <p:cNvGrpSpPr>
            <a:grpSpLocks/>
          </p:cNvGrpSpPr>
          <p:nvPr/>
        </p:nvGrpSpPr>
        <p:grpSpPr bwMode="auto">
          <a:xfrm>
            <a:off x="4935538" y="2668588"/>
            <a:ext cx="1643062" cy="1571625"/>
            <a:chOff x="500034" y="285728"/>
            <a:chExt cx="1643074" cy="1571636"/>
          </a:xfrm>
        </p:grpSpPr>
        <p:sp>
          <p:nvSpPr>
            <p:cNvPr id="21" name="5-конечная звезда 20">
              <a:hlinkClick r:id="rId7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36" name="TextBox 21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8</a:t>
              </a:r>
            </a:p>
          </p:txBody>
        </p:sp>
      </p:grpSp>
      <p:grpSp>
        <p:nvGrpSpPr>
          <p:cNvPr id="68616" name="Группа 22"/>
          <p:cNvGrpSpPr>
            <a:grpSpLocks/>
          </p:cNvGrpSpPr>
          <p:nvPr/>
        </p:nvGrpSpPr>
        <p:grpSpPr bwMode="auto">
          <a:xfrm>
            <a:off x="515938" y="4826000"/>
            <a:ext cx="1643062" cy="1571625"/>
            <a:chOff x="500034" y="285728"/>
            <a:chExt cx="1643074" cy="1571636"/>
          </a:xfrm>
        </p:grpSpPr>
        <p:sp>
          <p:nvSpPr>
            <p:cNvPr id="24" name="5-конечная звезда 23">
              <a:hlinkClick r:id="rId8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34" name="TextBox 24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3</a:t>
              </a:r>
            </a:p>
          </p:txBody>
        </p:sp>
      </p:grpSp>
      <p:grpSp>
        <p:nvGrpSpPr>
          <p:cNvPr id="68617" name="Группа 25"/>
          <p:cNvGrpSpPr>
            <a:grpSpLocks/>
          </p:cNvGrpSpPr>
          <p:nvPr/>
        </p:nvGrpSpPr>
        <p:grpSpPr bwMode="auto">
          <a:xfrm>
            <a:off x="2806700" y="4870450"/>
            <a:ext cx="1643063" cy="1571625"/>
            <a:chOff x="500034" y="285728"/>
            <a:chExt cx="1643074" cy="1571636"/>
          </a:xfrm>
        </p:grpSpPr>
        <p:sp>
          <p:nvSpPr>
            <p:cNvPr id="27" name="5-конечная звезда 26">
              <a:hlinkClick r:id="rId9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32" name="TextBox 27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6</a:t>
              </a:r>
            </a:p>
          </p:txBody>
        </p:sp>
      </p:grpSp>
      <p:grpSp>
        <p:nvGrpSpPr>
          <p:cNvPr id="68618" name="Группа 40"/>
          <p:cNvGrpSpPr>
            <a:grpSpLocks/>
          </p:cNvGrpSpPr>
          <p:nvPr/>
        </p:nvGrpSpPr>
        <p:grpSpPr bwMode="auto">
          <a:xfrm>
            <a:off x="7000875" y="571500"/>
            <a:ext cx="1643063" cy="1571625"/>
            <a:chOff x="7000892" y="571480"/>
            <a:chExt cx="1643074" cy="1571636"/>
          </a:xfrm>
        </p:grpSpPr>
        <p:sp>
          <p:nvSpPr>
            <p:cNvPr id="30" name="5-конечная звезда 29">
              <a:hlinkClick r:id="rId10" action="ppaction://hlinksldjump"/>
            </p:cNvPr>
            <p:cNvSpPr/>
            <p:nvPr/>
          </p:nvSpPr>
          <p:spPr>
            <a:xfrm>
              <a:off x="7000892" y="571480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30" name="TextBox 30"/>
            <p:cNvSpPr txBox="1">
              <a:spLocks noChangeArrowheads="1"/>
            </p:cNvSpPr>
            <p:nvPr/>
          </p:nvSpPr>
          <p:spPr bwMode="auto">
            <a:xfrm>
              <a:off x="7406209" y="959251"/>
              <a:ext cx="8572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400" b="1">
                  <a:solidFill>
                    <a:srgbClr val="FFFF00"/>
                  </a:solidFill>
                  <a:latin typeface="Georgia" pitchFamily="18" charset="0"/>
                </a:rPr>
                <a:t>10</a:t>
              </a:r>
            </a:p>
          </p:txBody>
        </p:sp>
      </p:grpSp>
      <p:grpSp>
        <p:nvGrpSpPr>
          <p:cNvPr id="68619" name="Группа 31"/>
          <p:cNvGrpSpPr>
            <a:grpSpLocks/>
          </p:cNvGrpSpPr>
          <p:nvPr/>
        </p:nvGrpSpPr>
        <p:grpSpPr bwMode="auto">
          <a:xfrm>
            <a:off x="4976813" y="4865688"/>
            <a:ext cx="1643062" cy="1571625"/>
            <a:chOff x="500034" y="285728"/>
            <a:chExt cx="1643074" cy="1571636"/>
          </a:xfrm>
        </p:grpSpPr>
        <p:sp>
          <p:nvSpPr>
            <p:cNvPr id="33" name="5-конечная звезда 32">
              <a:hlinkClick r:id="rId11" action="ppaction://hlinksldjump"/>
            </p:cNvPr>
            <p:cNvSpPr/>
            <p:nvPr/>
          </p:nvSpPr>
          <p:spPr>
            <a:xfrm>
              <a:off x="500034" y="285728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28" name="TextBox 33"/>
            <p:cNvSpPr txBox="1">
              <a:spLocks noChangeArrowheads="1"/>
            </p:cNvSpPr>
            <p:nvPr/>
          </p:nvSpPr>
          <p:spPr bwMode="auto">
            <a:xfrm>
              <a:off x="1016141" y="571480"/>
              <a:ext cx="4363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0" b="1">
                  <a:solidFill>
                    <a:srgbClr val="FFFF00"/>
                  </a:solidFill>
                  <a:latin typeface="Georgia" pitchFamily="18" charset="0"/>
                </a:rPr>
                <a:t>9</a:t>
              </a:r>
            </a:p>
          </p:txBody>
        </p:sp>
      </p:grpSp>
      <p:grpSp>
        <p:nvGrpSpPr>
          <p:cNvPr id="68620" name="Группа 41"/>
          <p:cNvGrpSpPr>
            <a:grpSpLocks/>
          </p:cNvGrpSpPr>
          <p:nvPr/>
        </p:nvGrpSpPr>
        <p:grpSpPr bwMode="auto">
          <a:xfrm>
            <a:off x="7000875" y="2643188"/>
            <a:ext cx="1643063" cy="1571625"/>
            <a:chOff x="7000892" y="571480"/>
            <a:chExt cx="1643074" cy="1571636"/>
          </a:xfrm>
        </p:grpSpPr>
        <p:sp>
          <p:nvSpPr>
            <p:cNvPr id="43" name="5-конечная звезда 42">
              <a:hlinkClick r:id="rId12" action="ppaction://hlinksldjump"/>
            </p:cNvPr>
            <p:cNvSpPr/>
            <p:nvPr/>
          </p:nvSpPr>
          <p:spPr>
            <a:xfrm>
              <a:off x="7000892" y="571480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26" name="TextBox 43"/>
            <p:cNvSpPr txBox="1">
              <a:spLocks noChangeArrowheads="1"/>
            </p:cNvSpPr>
            <p:nvPr/>
          </p:nvSpPr>
          <p:spPr bwMode="auto">
            <a:xfrm>
              <a:off x="7406209" y="959251"/>
              <a:ext cx="8572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400" b="1">
                  <a:solidFill>
                    <a:srgbClr val="FFFF00"/>
                  </a:solidFill>
                  <a:latin typeface="Georgia" pitchFamily="18" charset="0"/>
                </a:rPr>
                <a:t>11</a:t>
              </a:r>
            </a:p>
          </p:txBody>
        </p:sp>
      </p:grpSp>
      <p:grpSp>
        <p:nvGrpSpPr>
          <p:cNvPr id="68621" name="Группа 44"/>
          <p:cNvGrpSpPr>
            <a:grpSpLocks/>
          </p:cNvGrpSpPr>
          <p:nvPr/>
        </p:nvGrpSpPr>
        <p:grpSpPr bwMode="auto">
          <a:xfrm>
            <a:off x="7072313" y="4857750"/>
            <a:ext cx="1643062" cy="1571625"/>
            <a:chOff x="7000892" y="571480"/>
            <a:chExt cx="1643074" cy="1571636"/>
          </a:xfrm>
        </p:grpSpPr>
        <p:sp>
          <p:nvSpPr>
            <p:cNvPr id="46" name="5-конечная звезда 45">
              <a:hlinkClick r:id="rId13" action="ppaction://hlinksldjump"/>
            </p:cNvPr>
            <p:cNvSpPr/>
            <p:nvPr/>
          </p:nvSpPr>
          <p:spPr>
            <a:xfrm>
              <a:off x="7000892" y="571480"/>
              <a:ext cx="1643074" cy="15716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624" name="TextBox 46"/>
            <p:cNvSpPr txBox="1">
              <a:spLocks noChangeArrowheads="1"/>
            </p:cNvSpPr>
            <p:nvPr/>
          </p:nvSpPr>
          <p:spPr bwMode="auto">
            <a:xfrm>
              <a:off x="7406209" y="959251"/>
              <a:ext cx="8572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400" b="1">
                  <a:solidFill>
                    <a:srgbClr val="FFFF00"/>
                  </a:solidFill>
                  <a:latin typeface="Georgia" pitchFamily="18" charset="0"/>
                </a:rPr>
                <a:t>12</a:t>
              </a:r>
            </a:p>
          </p:txBody>
        </p:sp>
      </p:grpSp>
      <p:sp>
        <p:nvSpPr>
          <p:cNvPr id="38" name="Управляющая кнопка: далее 37">
            <a:hlinkClick r:id="rId14" action="ppaction://hlinksldjump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ForwardNext">
            <a:avLst/>
          </a:prstGeom>
          <a:solidFill>
            <a:srgbClr val="FF0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639" t="6647" r="2609" b="6647"/>
          <a:stretch>
            <a:fillRect/>
          </a:stretch>
        </p:blipFill>
        <p:spPr bwMode="auto">
          <a:xfrm>
            <a:off x="0" y="390525"/>
            <a:ext cx="91440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785813" y="785813"/>
            <a:ext cx="74295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Разминка</a:t>
            </a:r>
          </a:p>
          <a:p>
            <a:pPr algn="ctr"/>
            <a:r>
              <a:rPr lang="ru-RU" sz="1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</a:p>
          <a:p>
            <a:pPr algn="ctr"/>
            <a:r>
              <a:rPr lang="ru-RU" sz="1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635" name="TextBox 9"/>
          <p:cNvSpPr txBox="1">
            <a:spLocks noChangeArrowheads="1"/>
          </p:cNvSpPr>
          <p:nvPr/>
        </p:nvSpPr>
        <p:spPr bwMode="auto">
          <a:xfrm>
            <a:off x="4071938" y="2214563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1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26 Военные песни - Журавли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59" name="TextBox 9"/>
          <p:cNvSpPr txBox="1">
            <a:spLocks noChangeArrowheads="1"/>
          </p:cNvSpPr>
          <p:nvPr/>
        </p:nvSpPr>
        <p:spPr bwMode="auto">
          <a:xfrm>
            <a:off x="3929063" y="2214563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03 Военные  песни  -  В землянке (минус 1 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683" name="TextBox 9"/>
          <p:cNvSpPr txBox="1">
            <a:spLocks noChangeArrowheads="1"/>
          </p:cNvSpPr>
          <p:nvPr/>
        </p:nvSpPr>
        <p:spPr bwMode="auto">
          <a:xfrm>
            <a:off x="3857625" y="2143125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3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07 Военные песни   - Ах путь дорожка фронтовая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707" name="TextBox 9"/>
          <p:cNvSpPr txBox="1">
            <a:spLocks noChangeArrowheads="1"/>
          </p:cNvSpPr>
          <p:nvPr/>
        </p:nvSpPr>
        <p:spPr bwMode="auto">
          <a:xfrm>
            <a:off x="3714750" y="2071688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4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10 Военные песни - День Победы - Минусовка №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731" name="TextBox 9"/>
          <p:cNvSpPr txBox="1">
            <a:spLocks noChangeArrowheads="1"/>
          </p:cNvSpPr>
          <p:nvPr/>
        </p:nvSpPr>
        <p:spPr bwMode="auto">
          <a:xfrm>
            <a:off x="3929063" y="2143125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15 Военные песни  - Катюш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755" name="TextBox 9"/>
          <p:cNvSpPr txBox="1">
            <a:spLocks noChangeArrowheads="1"/>
          </p:cNvSpPr>
          <p:nvPr/>
        </p:nvSpPr>
        <p:spPr bwMode="auto">
          <a:xfrm>
            <a:off x="3786188" y="2357438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6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16 Военные песни -  Огонек_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779" name="TextBox 9"/>
          <p:cNvSpPr txBox="1">
            <a:spLocks noChangeArrowheads="1"/>
          </p:cNvSpPr>
          <p:nvPr/>
        </p:nvSpPr>
        <p:spPr bwMode="auto">
          <a:xfrm>
            <a:off x="3929063" y="2214563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7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18 Военные песни  - Священная войн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803" name="TextBox 9"/>
          <p:cNvSpPr txBox="1">
            <a:spLocks noChangeArrowheads="1"/>
          </p:cNvSpPr>
          <p:nvPr/>
        </p:nvSpPr>
        <p:spPr bwMode="auto">
          <a:xfrm>
            <a:off x="3786188" y="2500313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8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21 Военные песни  - Три танкист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827" name="TextBox 9"/>
          <p:cNvSpPr txBox="1">
            <a:spLocks noChangeArrowheads="1"/>
          </p:cNvSpPr>
          <p:nvPr/>
        </p:nvSpPr>
        <p:spPr bwMode="auto">
          <a:xfrm>
            <a:off x="3857625" y="2071688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9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43 Агузарова Жанна - Синий платочек (минус) - trimm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851" name="TextBox 9"/>
          <p:cNvSpPr txBox="1">
            <a:spLocks noChangeArrowheads="1"/>
          </p:cNvSpPr>
          <p:nvPr/>
        </p:nvSpPr>
        <p:spPr bwMode="auto">
          <a:xfrm>
            <a:off x="3786188" y="2714625"/>
            <a:ext cx="16414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FF00"/>
                </a:solidFill>
                <a:latin typeface="Georgia" pitchFamily="18" charset="0"/>
              </a:rPr>
              <a:t>10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Никита Богословский Tёмная ночь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350" y="0"/>
            <a:ext cx="9277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2 июня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875" name="TextBox 9"/>
          <p:cNvSpPr txBox="1">
            <a:spLocks noChangeArrowheads="1"/>
          </p:cNvSpPr>
          <p:nvPr/>
        </p:nvSpPr>
        <p:spPr bwMode="auto">
          <a:xfrm>
            <a:off x="3857625" y="2714625"/>
            <a:ext cx="1498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FF00"/>
                </a:solidFill>
                <a:latin typeface="Georgia" pitchFamily="18" charset="0"/>
              </a:rPr>
              <a:t>11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Казаки В Берлин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899" name="TextBox 9"/>
          <p:cNvSpPr txBox="1">
            <a:spLocks noChangeArrowheads="1"/>
          </p:cNvSpPr>
          <p:nvPr/>
        </p:nvSpPr>
        <p:spPr bwMode="auto">
          <a:xfrm>
            <a:off x="3786188" y="2714625"/>
            <a:ext cx="17129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FF00"/>
                </a:solidFill>
                <a:latin typeface="Georgia" pitchFamily="18" charset="0"/>
              </a:rPr>
              <a:t>12</a:t>
            </a:r>
          </a:p>
        </p:txBody>
      </p:sp>
      <p:sp>
        <p:nvSpPr>
          <p:cNvPr id="38" name="Управляющая кнопка: домой 37">
            <a:hlinkClick r:id="rId3" action="ppaction://hlinksldjump" highlightClick="1"/>
          </p:cNvPr>
          <p:cNvSpPr/>
          <p:nvPr/>
        </p:nvSpPr>
        <p:spPr>
          <a:xfrm>
            <a:off x="7786688" y="5643563"/>
            <a:ext cx="857250" cy="857250"/>
          </a:xfrm>
          <a:prstGeom prst="actionButtonHome">
            <a:avLst/>
          </a:prstGeom>
          <a:solidFill>
            <a:srgbClr val="FFFF00"/>
          </a:solidFill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Отпетые мошенники Брянская улиц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E:\Лорочкин компьютер\ВОВ\Штурм-игра На Берлин\погоня за лидером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81923" name="WordArt 2"/>
          <p:cNvSpPr>
            <a:spLocks noChangeArrowheads="1" noChangeShapeType="1" noTextEdit="1"/>
          </p:cNvSpPr>
          <p:nvPr/>
        </p:nvSpPr>
        <p:spPr bwMode="auto">
          <a:xfrm>
            <a:off x="3009900" y="393700"/>
            <a:ext cx="6072188" cy="35004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Погоня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За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лидером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4"/>
          <p:cNvSpPr>
            <a:spLocks noChangeArrowheads="1"/>
          </p:cNvSpPr>
          <p:nvPr/>
        </p:nvSpPr>
        <p:spPr bwMode="auto">
          <a:xfrm>
            <a:off x="928688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Назовите звериное имя немецкого танка «</a:t>
            </a:r>
            <a:r>
              <a:rPr lang="en-US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075" y="-152400"/>
            <a:ext cx="4316413" cy="114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4"/>
          <p:cNvSpPr>
            <a:spLocks noChangeArrowheads="1"/>
          </p:cNvSpPr>
          <p:nvPr/>
        </p:nvSpPr>
        <p:spPr bwMode="auto">
          <a:xfrm>
            <a:off x="642938" y="1428750"/>
            <a:ext cx="77866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Самое знаменитое письмо с фронтов ВОВ – это…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41483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Прямоугольник 4"/>
          <p:cNvSpPr>
            <a:spLocks noChangeArrowheads="1"/>
          </p:cNvSpPr>
          <p:nvPr/>
        </p:nvSpPr>
        <p:spPr bwMode="auto">
          <a:xfrm>
            <a:off x="357188" y="1214438"/>
            <a:ext cx="85010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Какой город России в годы ВОВ выдержал 900-дневную осаду немцев?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40848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4"/>
          <p:cNvSpPr>
            <a:spLocks noChangeArrowheads="1"/>
          </p:cNvSpPr>
          <p:nvPr/>
        </p:nvSpPr>
        <p:spPr bwMode="auto">
          <a:xfrm>
            <a:off x="500063" y="1214438"/>
            <a:ext cx="8358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Назовите имя солдата памятник, которому стоит в Болгарии?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42595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4"/>
          <p:cNvSpPr>
            <a:spLocks noChangeArrowheads="1"/>
          </p:cNvSpPr>
          <p:nvPr/>
        </p:nvSpPr>
        <p:spPr bwMode="auto">
          <a:xfrm>
            <a:off x="571500" y="1214438"/>
            <a:ext cx="81438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Кого в годы войны называли «ночными ведьмами»?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39578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Прямоугольник 4"/>
          <p:cNvSpPr>
            <a:spLocks noChangeArrowheads="1"/>
          </p:cNvSpPr>
          <p:nvPr/>
        </p:nvSpPr>
        <p:spPr bwMode="auto">
          <a:xfrm>
            <a:off x="203200" y="1033463"/>
            <a:ext cx="87868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Какую годовщину со дня Победы праздновали Россияне в 2005 году?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42595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Прямоугольник 4"/>
          <p:cNvSpPr>
            <a:spLocks noChangeArrowheads="1"/>
          </p:cNvSpPr>
          <p:nvPr/>
        </p:nvSpPr>
        <p:spPr bwMode="auto">
          <a:xfrm>
            <a:off x="857250" y="1428750"/>
            <a:ext cx="72866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каком городе можно посетить Мамаев курган?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359275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4147" t="6049" r="4147" b="3214"/>
          <a:stretch>
            <a:fillRect/>
          </a:stretch>
        </p:blipFill>
        <p:spPr bwMode="auto">
          <a:xfrm>
            <a:off x="0" y="285750"/>
            <a:ext cx="5072063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2938" y="0"/>
            <a:ext cx="8501062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Назовите названия планов </a:t>
            </a:r>
            <a:b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фашистской Германии перед </a:t>
            </a:r>
            <a:b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наступлением на СССР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4713" y="3429000"/>
            <a:ext cx="44592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solidFill>
                  <a:srgbClr val="FF0000"/>
                </a:solidFill>
                <a:latin typeface="Georgia" pitchFamily="18" charset="0"/>
              </a:rPr>
              <a:t>Барбаросса</a:t>
            </a:r>
          </a:p>
          <a:p>
            <a:pPr algn="ctr"/>
            <a:r>
              <a:rPr lang="ru-RU" sz="5400" b="1">
                <a:solidFill>
                  <a:srgbClr val="FF0000"/>
                </a:solidFill>
                <a:latin typeface="Georgia" pitchFamily="18" charset="0"/>
              </a:rPr>
              <a:t>Ост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Прямоугольник 4"/>
          <p:cNvSpPr>
            <a:spLocks noChangeArrowheads="1"/>
          </p:cNvSpPr>
          <p:nvPr/>
        </p:nvSpPr>
        <p:spPr bwMode="auto">
          <a:xfrm>
            <a:off x="928688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Какой город защищали герои-панфиловцы?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44500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Прямоугольник 4"/>
          <p:cNvSpPr>
            <a:spLocks noChangeArrowheads="1"/>
          </p:cNvSpPr>
          <p:nvPr/>
        </p:nvSpPr>
        <p:spPr bwMode="auto">
          <a:xfrm>
            <a:off x="61913" y="1055688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был Верховным </a:t>
            </a:r>
            <a:r>
              <a:rPr lang="ru-RU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Главнокомандующим </a:t>
            </a:r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годы Великой Отечественной войны?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42595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4"/>
          <p:cNvSpPr>
            <a:spLocks noChangeArrowheads="1"/>
          </p:cNvSpPr>
          <p:nvPr/>
        </p:nvSpPr>
        <p:spPr bwMode="auto">
          <a:xfrm>
            <a:off x="642938" y="1214438"/>
            <a:ext cx="7858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Чей голос звучал по всесоюзному радио, оповещая о событиях ВОВ?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84028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Прямоугольник 4"/>
          <p:cNvSpPr>
            <a:spLocks noChangeArrowheads="1"/>
          </p:cNvSpPr>
          <p:nvPr/>
        </p:nvSpPr>
        <p:spPr bwMode="auto">
          <a:xfrm>
            <a:off x="928688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 что вручали самую известную медаль ВОВ?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69423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Прямоугольник 4"/>
          <p:cNvSpPr>
            <a:spLocks noChangeArrowheads="1"/>
          </p:cNvSpPr>
          <p:nvPr/>
        </p:nvSpPr>
        <p:spPr bwMode="auto">
          <a:xfrm>
            <a:off x="0" y="1071563"/>
            <a:ext cx="9144000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Какой номер имеет симфония, написанная Шостаковичем в блокадном Ленинграде?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786313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Прямоугольник 4"/>
          <p:cNvSpPr>
            <a:spLocks noChangeArrowheads="1"/>
          </p:cNvSpPr>
          <p:nvPr/>
        </p:nvSpPr>
        <p:spPr bwMode="auto">
          <a:xfrm>
            <a:off x="714375" y="1214438"/>
            <a:ext cx="77152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Назовите четырежды героя Советского Союза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786313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4"/>
          <p:cNvSpPr>
            <a:spLocks noChangeArrowheads="1"/>
          </p:cNvSpPr>
          <p:nvPr/>
        </p:nvSpPr>
        <p:spPr bwMode="auto">
          <a:xfrm>
            <a:off x="928688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стоял во главе фашистской Германии?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803775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Прямоугольник 4"/>
          <p:cNvSpPr>
            <a:spLocks noChangeArrowheads="1"/>
          </p:cNvSpPr>
          <p:nvPr/>
        </p:nvSpPr>
        <p:spPr bwMode="auto">
          <a:xfrm>
            <a:off x="428625" y="1000125"/>
            <a:ext cx="84296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Самый известный советский танк Великой Отечественной войны?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767263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Прямоугольник 4"/>
          <p:cNvSpPr>
            <a:spLocks noChangeArrowheads="1"/>
          </p:cNvSpPr>
          <p:nvPr/>
        </p:nvSpPr>
        <p:spPr bwMode="auto">
          <a:xfrm>
            <a:off x="1071563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Тигр, на которого русские охотились с гранатой – это…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-152400"/>
            <a:ext cx="4316413" cy="114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Прямоугольник 4"/>
          <p:cNvSpPr>
            <a:spLocks noChangeArrowheads="1"/>
          </p:cNvSpPr>
          <p:nvPr/>
        </p:nvSpPr>
        <p:spPr bwMode="auto">
          <a:xfrm>
            <a:off x="1071563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Команда «Воздух» времен ВОВ означала именно это. Что?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41483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147" t="6049" r="4147" b="3214"/>
          <a:stretch>
            <a:fillRect/>
          </a:stretch>
        </p:blipFill>
        <p:spPr bwMode="auto">
          <a:xfrm>
            <a:off x="0" y="714375"/>
            <a:ext cx="5072063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00400" y="4286250"/>
            <a:ext cx="5943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  <a:latin typeface="Georgia" pitchFamily="18" charset="0"/>
              </a:rPr>
              <a:t>Группа армии «Север»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Georgia" pitchFamily="18" charset="0"/>
              </a:rPr>
              <a:t>Группа армии «Центр»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Georgia" pitchFamily="18" charset="0"/>
              </a:rPr>
              <a:t>Группа армии «Юг»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4763" y="-88900"/>
            <a:ext cx="9144001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Для нападения на СССР </a:t>
            </a:r>
            <a:b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гитлеровское командование </a:t>
            </a:r>
            <a:b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сосредоточило 3 группы армий.</a:t>
            </a:r>
          </a:p>
          <a:p>
            <a:pPr>
              <a:defRPr/>
            </a:pPr>
            <a:r>
              <a:rPr lang="ru-RU" sz="4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 назывались эти группы?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Прямоугольник 4"/>
          <p:cNvSpPr>
            <a:spLocks noChangeArrowheads="1"/>
          </p:cNvSpPr>
          <p:nvPr/>
        </p:nvSpPr>
        <p:spPr bwMode="auto">
          <a:xfrm>
            <a:off x="357188" y="1214438"/>
            <a:ext cx="8501062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Во время ВОВ колонна немцев все же смогла пройти по улицам Москвы. Что это была за колонна?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40848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Прямоугольник 4"/>
          <p:cNvSpPr>
            <a:spLocks noChangeArrowheads="1"/>
          </p:cNvSpPr>
          <p:nvPr/>
        </p:nvSpPr>
        <p:spPr bwMode="auto">
          <a:xfrm>
            <a:off x="214313" y="1214438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Какое название получил парад, прошедший на Красной площади 24 июня 1945 года?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42595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Прямоугольник 4"/>
          <p:cNvSpPr>
            <a:spLocks noChangeArrowheads="1"/>
          </p:cNvSpPr>
          <p:nvPr/>
        </p:nvSpPr>
        <p:spPr bwMode="auto">
          <a:xfrm>
            <a:off x="500063" y="1214438"/>
            <a:ext cx="82867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Какую годовщину победы в ВОВ праздновали россияне в 2010 году?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39578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Прямоугольник 4"/>
          <p:cNvSpPr>
            <a:spLocks noChangeArrowheads="1"/>
          </p:cNvSpPr>
          <p:nvPr/>
        </p:nvSpPr>
        <p:spPr bwMode="auto">
          <a:xfrm>
            <a:off x="428625" y="1000125"/>
            <a:ext cx="87153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Какое название получило советское реактивное орудие залпового огня времен ВОВ?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42595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Прямоугольник 4"/>
          <p:cNvSpPr>
            <a:spLocks noChangeArrowheads="1"/>
          </p:cNvSpPr>
          <p:nvPr/>
        </p:nvSpPr>
        <p:spPr bwMode="auto">
          <a:xfrm>
            <a:off x="500063" y="1214438"/>
            <a:ext cx="82153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Кто написал самое популярное в годы ВОВ стихотворение «Жди меня»?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359275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Прямоугольник 4"/>
          <p:cNvSpPr>
            <a:spLocks noChangeArrowheads="1"/>
          </p:cNvSpPr>
          <p:nvPr/>
        </p:nvSpPr>
        <p:spPr bwMode="auto">
          <a:xfrm>
            <a:off x="642938" y="1214438"/>
            <a:ext cx="79295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Когда было водружено Знамя Победы над Рейхстагом в Берлине?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44500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Прямоугольник 4"/>
          <p:cNvSpPr>
            <a:spLocks noChangeArrowheads="1"/>
          </p:cNvSpPr>
          <p:nvPr/>
        </p:nvSpPr>
        <p:spPr bwMode="auto">
          <a:xfrm>
            <a:off x="214313" y="1000125"/>
            <a:ext cx="87153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Как называлась операция партизан по подрыву вражеских эшелонов?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425950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Прямоугольник 4"/>
          <p:cNvSpPr>
            <a:spLocks noChangeArrowheads="1"/>
          </p:cNvSpPr>
          <p:nvPr/>
        </p:nvSpPr>
        <p:spPr bwMode="auto">
          <a:xfrm>
            <a:off x="1071563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Кто стоял во главе фашистской Италии?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84028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Прямоугольник 4"/>
          <p:cNvSpPr>
            <a:spLocks noChangeArrowheads="1"/>
          </p:cNvSpPr>
          <p:nvPr/>
        </p:nvSpPr>
        <p:spPr bwMode="auto">
          <a:xfrm>
            <a:off x="1000125" y="1500188"/>
            <a:ext cx="72866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Кто водрузил знамя Победы над Рейхстагом?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694238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4"/>
          <p:cNvSpPr>
            <a:spLocks noChangeArrowheads="1"/>
          </p:cNvSpPr>
          <p:nvPr/>
        </p:nvSpPr>
        <p:spPr bwMode="auto">
          <a:xfrm>
            <a:off x="1071563" y="1357313"/>
            <a:ext cx="72866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Кто выступил по радио и сообщил о начале войны?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786313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 l="2223" t="5258" r="2223" b="290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4"/>
          <p:cNvSpPr>
            <a:spLocks noChangeArrowheads="1"/>
          </p:cNvSpPr>
          <p:nvPr/>
        </p:nvSpPr>
        <p:spPr bwMode="auto">
          <a:xfrm>
            <a:off x="4500563" y="2071688"/>
            <a:ext cx="46434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Группа </a:t>
            </a:r>
          </a:p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армии </a:t>
            </a:r>
          </a:p>
          <a:p>
            <a:pPr algn="ctr"/>
            <a:r>
              <a:rPr lang="ru-RU" sz="6600" b="1">
                <a:solidFill>
                  <a:srgbClr val="7030A0"/>
                </a:solidFill>
                <a:latin typeface="Georgia" pitchFamily="18" charset="0"/>
              </a:rPr>
              <a:t>"Север"</a:t>
            </a:r>
          </a:p>
        </p:txBody>
      </p:sp>
      <p:grpSp>
        <p:nvGrpSpPr>
          <p:cNvPr id="20" name="Группа 19"/>
          <p:cNvGrpSpPr>
            <a:grpSpLocks/>
          </p:cNvGrpSpPr>
          <p:nvPr/>
        </p:nvGrpSpPr>
        <p:grpSpPr bwMode="auto">
          <a:xfrm>
            <a:off x="2286000" y="1214438"/>
            <a:ext cx="2857500" cy="3000375"/>
            <a:chOff x="2285984" y="1214422"/>
            <a:chExt cx="2857520" cy="3000396"/>
          </a:xfrm>
        </p:grpSpPr>
        <p:cxnSp>
          <p:nvCxnSpPr>
            <p:cNvPr id="7" name="Прямая со стрелкой 6"/>
            <p:cNvCxnSpPr/>
            <p:nvPr/>
          </p:nvCxnSpPr>
          <p:spPr>
            <a:xfrm rot="5400000" flipH="1" flipV="1">
              <a:off x="1857356" y="1928802"/>
              <a:ext cx="2714644" cy="18573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rot="5400000" flipH="1" flipV="1">
              <a:off x="2214545" y="1285861"/>
              <a:ext cx="3000396" cy="28575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V="1">
              <a:off x="2285984" y="2357430"/>
              <a:ext cx="2000264" cy="18573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V="1">
              <a:off x="2285984" y="3071810"/>
              <a:ext cx="1928827" cy="11430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Прямоугольник 4"/>
          <p:cNvSpPr>
            <a:spLocks noChangeArrowheads="1"/>
          </p:cNvSpPr>
          <p:nvPr/>
        </p:nvSpPr>
        <p:spPr bwMode="auto">
          <a:xfrm>
            <a:off x="0" y="1071563"/>
            <a:ext cx="9144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По льду, какого озера проходила «Дорога жизни», проложенная для снабжения блокадного Ленинграда?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786313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Прямоугольник 4"/>
          <p:cNvSpPr>
            <a:spLocks noChangeArrowheads="1"/>
          </p:cNvSpPr>
          <p:nvPr/>
        </p:nvSpPr>
        <p:spPr bwMode="auto">
          <a:xfrm>
            <a:off x="0" y="1071563"/>
            <a:ext cx="91440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В декабре 1941 г. на омском заводе был собран первый самолёт, признанный лучшим фронтовым пикировщиком 2-й мировой войны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803775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4"/>
          <p:cNvSpPr>
            <a:spLocks noChangeArrowheads="1"/>
          </p:cNvSpPr>
          <p:nvPr/>
        </p:nvSpPr>
        <p:spPr bwMode="auto">
          <a:xfrm>
            <a:off x="1071563" y="1214438"/>
            <a:ext cx="7286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В ходе какой битвы ВОВ шли бои за Мамаев Курган?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075" y="-152400"/>
            <a:ext cx="4767263" cy="1146175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Группа 56"/>
          <p:cNvGrpSpPr>
            <a:grpSpLocks/>
          </p:cNvGrpSpPr>
          <p:nvPr/>
        </p:nvGrpSpPr>
        <p:grpSpPr bwMode="auto">
          <a:xfrm>
            <a:off x="1143000" y="0"/>
            <a:ext cx="6929438" cy="7010400"/>
            <a:chOff x="1142976" y="0"/>
            <a:chExt cx="6929486" cy="7010449"/>
          </a:xfrm>
        </p:grpSpPr>
        <p:pic>
          <p:nvPicPr>
            <p:cNvPr id="113667" name="Picture 2" descr="E:\Лорочкин компьютер\ВОВ\Штурм-игра На Берлин\салют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2976" y="0"/>
              <a:ext cx="6929486" cy="7010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Прямоугольник 55"/>
            <p:cNvSpPr/>
            <p:nvPr/>
          </p:nvSpPr>
          <p:spPr>
            <a:xfrm>
              <a:off x="6961204" y="6524671"/>
              <a:ext cx="857256" cy="28575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день побед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db2004219d">
  <a:themeElements>
    <a:clrScheme name="cdb2004219d 3">
      <a:dk1>
        <a:srgbClr val="969696"/>
      </a:dk1>
      <a:lt1>
        <a:srgbClr val="FFFFFF"/>
      </a:lt1>
      <a:dk2>
        <a:srgbClr val="3F1F53"/>
      </a:dk2>
      <a:lt2>
        <a:srgbClr val="F3CC9D"/>
      </a:lt2>
      <a:accent1>
        <a:srgbClr val="557FE7"/>
      </a:accent1>
      <a:accent2>
        <a:srgbClr val="84ACCA"/>
      </a:accent2>
      <a:accent3>
        <a:srgbClr val="AFABB3"/>
      </a:accent3>
      <a:accent4>
        <a:srgbClr val="DADADA"/>
      </a:accent4>
      <a:accent5>
        <a:srgbClr val="B4C0F1"/>
      </a:accent5>
      <a:accent6>
        <a:srgbClr val="779BB7"/>
      </a:accent6>
      <a:hlink>
        <a:srgbClr val="9351C9"/>
      </a:hlink>
      <a:folHlink>
        <a:srgbClr val="3EB2AC"/>
      </a:folHlink>
    </a:clrScheme>
    <a:fontScheme name="cdb2004219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219d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2004219d 2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2004219d 3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84ACCA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779BB7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0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1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2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3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4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5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6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7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8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19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0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1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2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3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4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5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6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7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8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29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0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1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2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3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4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5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6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7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38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4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5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6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7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8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ppt/theme/themeOverride9.xml><?xml version="1.0" encoding="utf-8"?>
<a:themeOverride xmlns:a="http://schemas.openxmlformats.org/drawingml/2006/main">
  <a:clrScheme name="cdb2004219d 3">
    <a:dk1>
      <a:srgbClr val="969696"/>
    </a:dk1>
    <a:lt1>
      <a:srgbClr val="FFFFFF"/>
    </a:lt1>
    <a:dk2>
      <a:srgbClr val="3F1F53"/>
    </a:dk2>
    <a:lt2>
      <a:srgbClr val="F3CC9D"/>
    </a:lt2>
    <a:accent1>
      <a:srgbClr val="557FE7"/>
    </a:accent1>
    <a:accent2>
      <a:srgbClr val="84ACCA"/>
    </a:accent2>
    <a:accent3>
      <a:srgbClr val="AFABB3"/>
    </a:accent3>
    <a:accent4>
      <a:srgbClr val="DADADA"/>
    </a:accent4>
    <a:accent5>
      <a:srgbClr val="B4C0F1"/>
    </a:accent5>
    <a:accent6>
      <a:srgbClr val="779BB7"/>
    </a:accent6>
    <a:hlink>
      <a:srgbClr val="9351C9"/>
    </a:hlink>
    <a:folHlink>
      <a:srgbClr val="3EB2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4972</TotalTime>
  <Words>1349</Words>
  <Application>Microsoft Office PowerPoint</Application>
  <PresentationFormat>Экран (4:3)</PresentationFormat>
  <Paragraphs>389</Paragraphs>
  <Slides>93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cdb2004219d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Домашняя работа - 2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САМЫЙ УМНЫЙ</dc:title>
  <dc:creator>Вараксина</dc:creator>
  <cp:lastModifiedBy>Win7</cp:lastModifiedBy>
  <cp:revision>449</cp:revision>
  <dcterms:created xsi:type="dcterms:W3CDTF">2009-02-22T03:27:17Z</dcterms:created>
  <dcterms:modified xsi:type="dcterms:W3CDTF">2020-02-27T08:42:19Z</dcterms:modified>
</cp:coreProperties>
</file>